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1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authors.xml" ContentType="application/vnd.ms-powerpoint.auth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1.xml" ContentType="application/vnd.openxmlformats-officedocument.presentationml.tag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3" r:id="rId5"/>
  </p:sldMasterIdLst>
  <p:notesMasterIdLst>
    <p:notesMasterId r:id="rId26"/>
  </p:notesMasterIdLst>
  <p:sldIdLst>
    <p:sldId id="256" r:id="rId6"/>
    <p:sldId id="300" r:id="rId7"/>
    <p:sldId id="287" r:id="rId8"/>
    <p:sldId id="297" r:id="rId9"/>
    <p:sldId id="279" r:id="rId10"/>
    <p:sldId id="312" r:id="rId11"/>
    <p:sldId id="309" r:id="rId12"/>
    <p:sldId id="310" r:id="rId13"/>
    <p:sldId id="259" r:id="rId14"/>
    <p:sldId id="304" r:id="rId15"/>
    <p:sldId id="319" r:id="rId16"/>
    <p:sldId id="276" r:id="rId17"/>
    <p:sldId id="313" r:id="rId18"/>
    <p:sldId id="311" r:id="rId19"/>
    <p:sldId id="314" r:id="rId20"/>
    <p:sldId id="308" r:id="rId21"/>
    <p:sldId id="280" r:id="rId22"/>
    <p:sldId id="275" r:id="rId23"/>
    <p:sldId id="293" r:id="rId24"/>
    <p:sldId id="321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5C689-1988-1EE9-6C73-071FCCAE158D}" name="ELENI SKARLATOU" initials="ES" userId="c0443b072a88a207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ell Rooney" initials="NR" lastIdx="0" clrIdx="1"/>
  <p:cmAuthor id="1" name="Elizabeth Vahtrick" initials="LV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E8D7C1-7ACC-4AB9-827B-517788708DE6}" v="33" dt="2025-02-04T11:09:42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859" autoAdjust="0"/>
  </p:normalViewPr>
  <p:slideViewPr>
    <p:cSldViewPr snapToGrid="0">
      <p:cViewPr varScale="1">
        <p:scale>
          <a:sx n="89" d="100"/>
          <a:sy n="89" d="100"/>
        </p:scale>
        <p:origin x="123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35" Type="http://schemas.openxmlformats.org/officeDocument/2006/relationships/customXml" Target="../customXml/item4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0C93-71CE-4B3D-A47F-3C53A5613DEA}" type="datetimeFigureOut">
              <a:rPr lang="en-AU" smtClean="0"/>
              <a:t>5/02/2025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179BB-ACDB-4FF0-AEFB-E647DCED0A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36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BnPvzRX_Kxk&amp;list=PL95CxBiLrB_nFbcmrGMgqWEjYuguzOPlY&amp;index=1" TargetMode="External"/><Relationship Id="rId3" Type="http://schemas.openxmlformats.org/officeDocument/2006/relationships/hyperlink" Target="https://www.youtube.com/watch?v=CpFxbmuif9s&amp;list=PL95CxBiLrB_nFbcmrGMgqWEjYuguzOPlY&amp;index=5" TargetMode="External"/><Relationship Id="rId7" Type="http://schemas.openxmlformats.org/officeDocument/2006/relationships/hyperlink" Target="https://www.youtube.com/watch?v=75WiMBm2W24&amp;list=PL95CxBiLrB_nFbcmrGMgqWEjYuguzOPlY&amp;index=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a7CWSi8AbDA&amp;list=PL95CxBiLrB_nFbcmrGMgqWEjYuguzOPlY&amp;index=3" TargetMode="External"/><Relationship Id="rId5" Type="http://schemas.openxmlformats.org/officeDocument/2006/relationships/hyperlink" Target="https://www.youtube.com/watch?v=hBGIuTspBGg&amp;list=PL95CxBiLrB_nFbcmrGMgqWEjYuguzOPlY&amp;index=4" TargetMode="External"/><Relationship Id="rId4" Type="http://schemas.openxmlformats.org/officeDocument/2006/relationships/hyperlink" Target="https://www.youtube.com/watch?v=-0LOSLQvB9Q&amp;list=PL95CxBiLrB_nFbcmrGMgqWEjYuguzOPlY&amp;index=6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lectorate.aec.gov.au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aph.gov.au/Senators_and_Members/Members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rliament.sa.gov.au/en/Members/Member-Details" TargetMode="External"/><Relationship Id="rId3" Type="http://schemas.openxmlformats.org/officeDocument/2006/relationships/hyperlink" Target="https://elections.nsw.gov.au/elections/find-my-electorate" TargetMode="External"/><Relationship Id="rId7" Type="http://schemas.openxmlformats.org/officeDocument/2006/relationships/hyperlink" Target="https://www.parliament.wa.gov.au/parliament/memblist.nsf/WAMember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qld.gov.au/about/contact-government/contacts/local-mp" TargetMode="External"/><Relationship Id="rId11" Type="http://schemas.openxmlformats.org/officeDocument/2006/relationships/hyperlink" Target="https://parliament.nt.gov.au/members" TargetMode="External"/><Relationship Id="rId5" Type="http://schemas.openxmlformats.org/officeDocument/2006/relationships/hyperlink" Target="https://www.parliament.vic.gov.au/members/member-search/?page=1&amp;pageSize=10&amp;session=C&amp;sortType=2" TargetMode="External"/><Relationship Id="rId10" Type="http://schemas.openxmlformats.org/officeDocument/2006/relationships/hyperlink" Target="https://www.parliament.act.gov.au/members/members-of-the-assembly" TargetMode="External"/><Relationship Id="rId4" Type="http://schemas.openxmlformats.org/officeDocument/2006/relationships/hyperlink" Target="https://www.parliament.nsw.gov.au/members/pages/all-members.aspx" TargetMode="External"/><Relationship Id="rId9" Type="http://schemas.openxmlformats.org/officeDocument/2006/relationships/hyperlink" Target="https://www.parliament.tas.gov.au/house-of-assembly/member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>
                <a:hlinkClick r:id="rId3"/>
              </a:rPr>
              <a:t>The voter story: Compilation (English subtitles)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4"/>
              </a:rPr>
              <a:t>The voter story - Vietnamese – YouTube</a:t>
            </a:r>
            <a:endParaRPr lang="en-AU"/>
          </a:p>
          <a:p>
            <a:endParaRPr lang="en-AU"/>
          </a:p>
          <a:p>
            <a:r>
              <a:rPr lang="en-AU">
                <a:hlinkClick r:id="rId5"/>
              </a:rPr>
              <a:t>The voter story - Mandarin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6"/>
              </a:rPr>
              <a:t>The voter story - Hindi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7"/>
              </a:rPr>
              <a:t>The voter story - Farsi (Persian) (youtube.com)</a:t>
            </a:r>
            <a:endParaRPr lang="en-AU"/>
          </a:p>
          <a:p>
            <a:endParaRPr lang="en-AU"/>
          </a:p>
          <a:p>
            <a:r>
              <a:rPr lang="en-AU">
                <a:hlinkClick r:id="rId8"/>
              </a:rPr>
              <a:t>The voter story - Arabic (youtube.com)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FFDDAA-5140-4E04-BD14-F59639C5376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81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AU"/>
              <a:t>Find federal member by searching </a:t>
            </a:r>
            <a:r>
              <a:rPr lang="en-AU">
                <a:hlinkClick r:id="rId3"/>
              </a:rPr>
              <a:t>Find my electorate (aec.gov.au)</a:t>
            </a:r>
            <a:r>
              <a:rPr lang="en-AU"/>
              <a:t> for the relevant electorate. You can use APH website </a:t>
            </a:r>
            <a:r>
              <a:rPr lang="en-AU">
                <a:hlinkClick r:id="rId4"/>
              </a:rPr>
              <a:t>Members – Parliament of Australia (aph.gov.au)</a:t>
            </a:r>
            <a:r>
              <a:rPr lang="en-AU"/>
              <a:t> to find a picture of the member.</a:t>
            </a:r>
          </a:p>
          <a:p>
            <a:endParaRPr lang="en-AU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341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Find the state member for the area:</a:t>
            </a:r>
          </a:p>
          <a:p>
            <a:endParaRPr lang="en-AU"/>
          </a:p>
          <a:p>
            <a:r>
              <a:rPr lang="en-AU"/>
              <a:t>NSW:  </a:t>
            </a:r>
            <a:r>
              <a:rPr lang="en-AU">
                <a:hlinkClick r:id="rId3"/>
              </a:rPr>
              <a:t>Find my electorate - NSW Electoral Commission</a:t>
            </a:r>
            <a:r>
              <a:rPr lang="en-AU"/>
              <a:t> and </a:t>
            </a:r>
            <a:r>
              <a:rPr lang="en-AU">
                <a:hlinkClick r:id="rId4"/>
              </a:rPr>
              <a:t>All Members (nsw.gov.au)</a:t>
            </a:r>
            <a:endParaRPr lang="en-AU"/>
          </a:p>
          <a:p>
            <a:r>
              <a:rPr lang="en-AU"/>
              <a:t>Vic: </a:t>
            </a:r>
            <a:r>
              <a:rPr lang="en-AU">
                <a:hlinkClick r:id="rId5"/>
              </a:rPr>
              <a:t>Find a member (parliament.vic.gov.au)</a:t>
            </a:r>
            <a:endParaRPr lang="en-AU"/>
          </a:p>
          <a:p>
            <a:r>
              <a:rPr lang="en-AU"/>
              <a:t>Qld: </a:t>
            </a:r>
            <a:r>
              <a:rPr lang="en-AU">
                <a:hlinkClick r:id="rId6"/>
              </a:rPr>
              <a:t>Contact your local Member of Parliament | About Queensland and its government | Queensland Government (www.qld.gov.au)</a:t>
            </a:r>
            <a:endParaRPr lang="en-AU"/>
          </a:p>
          <a:p>
            <a:r>
              <a:rPr lang="en-AU"/>
              <a:t>WA: </a:t>
            </a:r>
            <a:r>
              <a:rPr lang="en-AU">
                <a:hlinkClick r:id="rId7"/>
              </a:rPr>
              <a:t>Member List (parliament.wa.gov.au)</a:t>
            </a:r>
            <a:endParaRPr lang="en-AU"/>
          </a:p>
          <a:p>
            <a:r>
              <a:rPr lang="en-AU"/>
              <a:t> SA: </a:t>
            </a:r>
            <a:r>
              <a:rPr lang="en-AU">
                <a:hlinkClick r:id="rId8"/>
              </a:rPr>
              <a:t>parliament.sa.gov.au/en/Members/Member-Details</a:t>
            </a:r>
            <a:endParaRPr lang="en-AU"/>
          </a:p>
          <a:p>
            <a:r>
              <a:rPr lang="en-AU"/>
              <a:t>Tas: </a:t>
            </a:r>
            <a:r>
              <a:rPr lang="en-AU">
                <a:hlinkClick r:id="rId9"/>
              </a:rPr>
              <a:t>House Members | Parliament of Tasmania</a:t>
            </a:r>
            <a:endParaRPr lang="en-AU"/>
          </a:p>
          <a:p>
            <a:r>
              <a:rPr lang="en-AU"/>
              <a:t>ACT: </a:t>
            </a:r>
            <a:r>
              <a:rPr lang="en-AU">
                <a:hlinkClick r:id="rId10"/>
              </a:rPr>
              <a:t>Members of the Assembly - ACT Legislative Assembly</a:t>
            </a:r>
            <a:endParaRPr lang="en-AU"/>
          </a:p>
          <a:p>
            <a:r>
              <a:rPr lang="en-AU"/>
              <a:t>NT: </a:t>
            </a:r>
            <a:r>
              <a:rPr lang="en-AU">
                <a:hlinkClick r:id="rId11"/>
              </a:rPr>
              <a:t>Members – Northern Territory Government – Legislative Assembly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179BB-ACDB-4FF0-AEFB-E647DCED0A27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2430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2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7018794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with Caption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7752" y="1143000"/>
            <a:ext cx="3290207" cy="169164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6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7751" y="2834640"/>
            <a:ext cx="3290207" cy="34518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>
                <a:latin typeface="HelveticaNeueLT Std Lt" panose="020B0403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669335-ABE4-0E6F-9AB3-BBC5C2827E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18777" y="5086184"/>
            <a:ext cx="11344275" cy="1095375"/>
          </a:xfrm>
          <a:prstGeom prst="rect">
            <a:avLst/>
          </a:prstGeom>
        </p:spPr>
      </p:pic>
      <p:sp>
        <p:nvSpPr>
          <p:cNvPr id="13" name="Rectangle: Single Corner Snipped 7">
            <a:extLst>
              <a:ext uri="{FF2B5EF4-FFF2-40B4-BE49-F238E27FC236}">
                <a16:creationId xmlns:a16="http://schemas.microsoft.com/office/drawing/2014/main" id="{24C161B6-6AB2-1138-ED5E-4A538F7DAD9E}"/>
              </a:ext>
            </a:extLst>
          </p:cNvPr>
          <p:cNvSpPr/>
          <p:nvPr userDrawn="1"/>
        </p:nvSpPr>
        <p:spPr>
          <a:xfrm rot="10800000">
            <a:off x="12786718" y="238387"/>
            <a:ext cx="6100114" cy="4000484"/>
          </a:xfrm>
          <a:custGeom>
            <a:avLst/>
            <a:gdLst>
              <a:gd name="connsiteX0" fmla="*/ 1066 w 6100114"/>
              <a:gd name="connsiteY0" fmla="*/ 829179 h 4000484"/>
              <a:gd name="connsiteX1" fmla="*/ 5616868 w 6100114"/>
              <a:gd name="connsiteY1" fmla="*/ 830840 h 4000484"/>
              <a:gd name="connsiteX2" fmla="*/ 6100114 w 6100114"/>
              <a:gd name="connsiteY2" fmla="*/ 0 h 4000484"/>
              <a:gd name="connsiteX3" fmla="*/ 6100114 w 6100114"/>
              <a:gd name="connsiteY3" fmla="*/ 4000484 h 4000484"/>
              <a:gd name="connsiteX4" fmla="*/ 1066 w 6100114"/>
              <a:gd name="connsiteY4" fmla="*/ 4000484 h 4000484"/>
              <a:gd name="connsiteX5" fmla="*/ 1066 w 6100114"/>
              <a:gd name="connsiteY5" fmla="*/ 829179 h 400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114" h="4000484">
                <a:moveTo>
                  <a:pt x="1066" y="829179"/>
                </a:moveTo>
                <a:lnTo>
                  <a:pt x="5616868" y="830840"/>
                </a:lnTo>
                <a:lnTo>
                  <a:pt x="6100114" y="0"/>
                </a:lnTo>
                <a:lnTo>
                  <a:pt x="6100114" y="4000484"/>
                </a:lnTo>
                <a:lnTo>
                  <a:pt x="1066" y="4000484"/>
                </a:lnTo>
                <a:cubicBezTo>
                  <a:pt x="4761" y="2945230"/>
                  <a:pt x="-2629" y="1884433"/>
                  <a:pt x="1066" y="82917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aseline="-25000"/>
              <a:t> 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38588" y="1143000"/>
            <a:ext cx="6696184" cy="459903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331115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711056"/>
            <a:ext cx="8022353" cy="4958687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312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FB730B1-405F-E7F5-B635-27CA0208F9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77685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7685" y="5710689"/>
            <a:ext cx="10033907" cy="73093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1725B363-DCAF-7297-E32C-EF1586DBA03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5259" y="1322440"/>
            <a:ext cx="5185463" cy="3590511"/>
          </a:xfrm>
          <a:solidFill>
            <a:schemeClr val="bg1"/>
          </a:solidFill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AU"/>
              <a:t>Click icon to add a picture</a:t>
            </a:r>
            <a:br>
              <a:rPr lang="en-AU"/>
            </a:b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7E7DBD-056E-58EB-EFCA-9ECD89220E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7914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CD712E-D140-05E5-CA05-B3F9D1E6B0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260" y="5087938"/>
            <a:ext cx="4978758" cy="398462"/>
          </a:xfrm>
        </p:spPr>
        <p:txBody>
          <a:bodyPr>
            <a:normAutofit/>
          </a:bodyPr>
          <a:lstStyle>
            <a:lvl1pPr marL="45720" indent="0">
              <a:buFontTx/>
              <a:buNone/>
              <a:defRPr sz="18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/>
              <a:t>Caption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43443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31014" y="1715377"/>
            <a:ext cx="7247601" cy="2723696"/>
          </a:xfrm>
        </p:spPr>
        <p:txBody>
          <a:bodyPr anchor="b">
            <a:noAutofit/>
          </a:bodyPr>
          <a:lstStyle>
            <a:lvl1pPr algn="r">
              <a:lnSpc>
                <a:spcPct val="85000"/>
              </a:lnSpc>
              <a:defRPr sz="6200" b="1" cap="none" baseline="0">
                <a:solidFill>
                  <a:srgbClr val="FFFFFF"/>
                </a:solidFill>
                <a:latin typeface="HelveticaNeueLT Std UltLt" panose="020B03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6625" y="4563328"/>
            <a:ext cx="5691990" cy="1129144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447DE77-EBF6-6E91-4B53-CD84E4AB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1081" y="594094"/>
            <a:ext cx="2924298" cy="62321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A6C6DE-11A7-314C-2EFC-D0887816EE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" r="7241"/>
          <a:stretch>
            <a:fillRect/>
          </a:stretch>
        </p:blipFill>
        <p:spPr>
          <a:xfrm>
            <a:off x="9785708" y="7256810"/>
            <a:ext cx="2412000" cy="29527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1A577420-1F27-E626-929E-C7FB3A2C76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568" r="8568"/>
          <a:stretch>
            <a:fillRect/>
          </a:stretch>
        </p:blipFill>
        <p:spPr>
          <a:xfrm>
            <a:off x="9612000" y="5968631"/>
            <a:ext cx="26003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144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45464" y="3254477"/>
            <a:ext cx="9966960" cy="1942458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6200" b="0" cap="none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5464" y="5251800"/>
            <a:ext cx="7321788" cy="1152021"/>
          </a:xfrm>
        </p:spPr>
        <p:txBody>
          <a:bodyPr anchor="t">
            <a:normAutofit/>
          </a:bodyPr>
          <a:lstStyle>
            <a:lvl1pPr marL="0" indent="0" algn="l">
              <a:buNone/>
              <a:defRPr sz="260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5B2CFD-5678-BC53-93B7-E747ADE3FE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3350" y="5835445"/>
            <a:ext cx="2666995" cy="5683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7610900-4E68-7EFE-E2CC-B779B66EC13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426" r="-5296"/>
          <a:stretch>
            <a:fillRect/>
          </a:stretch>
        </p:blipFill>
        <p:spPr>
          <a:xfrm>
            <a:off x="0" y="3664821"/>
            <a:ext cx="29880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074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953731"/>
            <a:ext cx="708660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401531"/>
            <a:ext cx="9872871" cy="384687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A96351-1A35-81A4-1E94-FE62A6D647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94879" y="6248402"/>
            <a:ext cx="259712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703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958645"/>
            <a:ext cx="9875520" cy="135636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406444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406445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121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>
                <a:latin typeface="HelveticaNeueLT Std Lt" panose="020B040302020202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720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298" y="2445774"/>
            <a:ext cx="4274573" cy="166165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595AA5E-1765-C5E7-D03E-2FD84E2E3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4968" y="315112"/>
            <a:ext cx="6567948" cy="62277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BA2F154-5C34-77F1-556F-FD195481BA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75" y="5597089"/>
            <a:ext cx="2924298" cy="6232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5EFE30A-3EE0-849B-E099-F19C53E8A8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6" r="-5296"/>
          <a:stretch>
            <a:fillRect/>
          </a:stretch>
        </p:blipFill>
        <p:spPr>
          <a:xfrm>
            <a:off x="-1001651" y="782088"/>
            <a:ext cx="4553509" cy="44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2269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621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 b="0">
                <a:latin typeface="+mj-lt"/>
              </a:defRPr>
            </a:lvl1pPr>
            <a:lvl2pPr>
              <a:defRPr sz="2800">
                <a:solidFill>
                  <a:schemeClr val="accent4">
                    <a:lumMod val="40000"/>
                    <a:lumOff val="6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26559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l" sz="4400" b="0" i="0" u="none" strike="noStrike">
                <a:latin typeface="HelveticaNeueLT Std Thin"/>
              </a:rPr>
              <a:t>Κάντε κλικ για να επεξεργαστείτε το 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l" sz="2200" b="0" i="0" u="none" strike="noStrike">
                <a:latin typeface="HelveticaNeueLT Std Lt"/>
              </a:rPr>
              <a:t>Κάντε κλικ για να επεξεργαστείτε το στυλ Κυρίου κειμένου</a:t>
            </a:r>
          </a:p>
          <a:p>
            <a:pPr lvl="1" rtl="0"/>
            <a:r>
              <a:rPr lang="el" sz="2000" b="0" i="0" u="none" strike="noStrike">
                <a:latin typeface="HelveticaNeueLT Std Lt"/>
              </a:rPr>
              <a:t>Δεύτερο επίπεδο</a:t>
            </a:r>
          </a:p>
          <a:p>
            <a:pPr lvl="2" rtl="0"/>
            <a:r>
              <a:rPr lang="el" sz="1800" b="0" i="0" u="none" strike="noStrike">
                <a:latin typeface="HelveticaNeueLT Std Lt"/>
              </a:rPr>
              <a:t>Τρίτο επίπεδο</a:t>
            </a:r>
          </a:p>
          <a:p>
            <a:pPr lvl="3" rtl="0"/>
            <a:r>
              <a:rPr lang="el" sz="1600" b="0" i="0" u="none" strike="noStrike">
                <a:latin typeface="HelveticaNeueLT Std Lt"/>
              </a:rPr>
              <a:t>Τέταρτο επίπεδο</a:t>
            </a:r>
          </a:p>
          <a:p>
            <a:pPr lvl="4" rtl="0"/>
            <a:r>
              <a:rPr lang="el" sz="1600" b="0" i="0" u="none" strike="noStrike">
                <a:latin typeface="HelveticaNeueLT Std Lt"/>
              </a:rPr>
              <a:t>Πέμπτο επίπεδο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1" r:id="rId3"/>
    <p:sldLayoutId id="2147483690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700" r:id="rId11"/>
    <p:sldLayoutId id="2147483698" r:id="rId12"/>
    <p:sldLayoutId id="214748370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l" sz="4400" b="0" i="0" u="none" strike="noStrike">
                <a:latin typeface="HelveticaNeueLT Std Thin"/>
              </a:rPr>
              <a:t>Κάντε κλικ για να επεξεργαστείτε το 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l" sz="2200" b="0" i="0" u="none" strike="noStrike">
                <a:latin typeface="HelveticaNeueLT Std Lt"/>
              </a:rPr>
              <a:t>Κάντε κλικ για να επεξεργαστείτε το στυλ Κυρίου κειμένου</a:t>
            </a:r>
          </a:p>
          <a:p>
            <a:pPr lvl="1" rtl="0"/>
            <a:r>
              <a:rPr lang="el" sz="2000" b="0" i="0" u="none" strike="noStrike">
                <a:latin typeface="HelveticaNeueLT Std Lt"/>
              </a:rPr>
              <a:t>Δεύτερο επίπεδο</a:t>
            </a:r>
          </a:p>
          <a:p>
            <a:pPr lvl="2" rtl="0"/>
            <a:r>
              <a:rPr lang="el" sz="1800" b="0" i="0" u="none" strike="noStrike">
                <a:latin typeface="HelveticaNeueLT Std Lt"/>
              </a:rPr>
              <a:t>Τρίτο επίπεδο</a:t>
            </a:r>
          </a:p>
          <a:p>
            <a:pPr lvl="3" rtl="0"/>
            <a:r>
              <a:rPr lang="el" sz="1600" b="0" i="0" u="none" strike="noStrike">
                <a:latin typeface="HelveticaNeueLT Std Lt"/>
              </a:rPr>
              <a:t>Τέταρτο επίπεδο</a:t>
            </a:r>
          </a:p>
          <a:p>
            <a:pPr lvl="4" rtl="0"/>
            <a:r>
              <a:rPr lang="el" sz="1600" b="0" i="0" u="none" strike="noStrike">
                <a:latin typeface="HelveticaNeueLT Std Lt"/>
              </a:rPr>
              <a:t>Πέμπτο επίπεδο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elveticaNeueLT Std Thin" panose="020B0403020202020204" pitchFamily="34" charset="0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sv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6.wdp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1.wdp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CpFxbmuif9s?list=PL95CxBiLrB_nFbcmrGMgqWEjYuguzOPlY" TargetMode="Externa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png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39.png"/><Relationship Id="rId10" Type="http://schemas.openxmlformats.org/officeDocument/2006/relationships/image" Target="../media/image41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3.xml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microsoft.com/office/2007/relationships/hdphoto" Target="../media/hdphoto2.wdp"/><Relationship Id="rId4" Type="http://schemas.openxmlformats.org/officeDocument/2006/relationships/image" Target="../media/image38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" Target="slide3.xml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microsoft.com/office/2007/relationships/hdphoto" Target="../media/hdphoto3.wdp"/><Relationship Id="rId4" Type="http://schemas.openxmlformats.org/officeDocument/2006/relationships/image" Target="../media/image39.png"/><Relationship Id="rId9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0.png"/><Relationship Id="rId7" Type="http://schemas.openxmlformats.org/officeDocument/2006/relationships/image" Target="../media/image5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D1B-7EFA-EB59-71D3-17C1CFDE470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61301" y="1320549"/>
            <a:ext cx="7797851" cy="2502402"/>
          </a:xfrm>
        </p:spPr>
        <p:txBody>
          <a:bodyPr>
            <a:noAutofit/>
          </a:bodyPr>
          <a:lstStyle/>
          <a:p>
            <a:pPr rtl="0"/>
            <a:r>
              <a:rPr lang="el" sz="8800" b="0" i="0" u="none" strike="noStrike" dirty="0">
                <a:latin typeface="Arial"/>
                <a:cs typeface="Arial"/>
              </a:rPr>
              <a:t>Καλώς ήλθατε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812-3402-5108-9788-370E25D299E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311788" y="3754563"/>
            <a:ext cx="5692775" cy="112871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el" sz="5400" b="0" i="0" u="none" strike="noStrike">
                <a:solidFill>
                  <a:srgbClr val="52CCFF"/>
                </a:solidFill>
                <a:latin typeface="Arial"/>
                <a:cs typeface="Arial"/>
              </a:rPr>
              <a:t>Κατανόηση των Ομοσπονδιακών Εκλογών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28AEF4-F0F8-4160-DEF9-952CF3D7E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2020"/>
            <a:ext cx="12192000" cy="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086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4B4CC3-B21C-0405-0111-1F7B5069A667}"/>
              </a:ext>
            </a:extLst>
          </p:cNvPr>
          <p:cNvSpPr txBox="1"/>
          <p:nvPr/>
        </p:nvSpPr>
        <p:spPr>
          <a:xfrm>
            <a:off x="3958814" y="394593"/>
            <a:ext cx="6837281" cy="8225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el" sz="4400" b="1" i="0" u="none" strike="noStrike" dirty="0">
                <a:latin typeface="Arial"/>
                <a:cs typeface="Arial"/>
              </a:rPr>
              <a:t>Εγγραφή για ψηφοφορία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B44D4B4-15C8-C0DC-9609-4075FC6DFE58}"/>
              </a:ext>
            </a:extLst>
          </p:cNvPr>
          <p:cNvSpPr txBox="1"/>
          <p:nvPr/>
        </p:nvSpPr>
        <p:spPr>
          <a:xfrm>
            <a:off x="421251" y="1712227"/>
            <a:ext cx="11027326" cy="82259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el" sz="2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Μπορείτε να εγγραφείτε για να ψηφίσετε στον ιστότοπο της AEC ή με έναν από τους εργαζόμενους της AEC.</a:t>
            </a:r>
          </a:p>
          <a:p>
            <a:pPr rtl="0">
              <a:buClr>
                <a:srgbClr val="6E267B"/>
              </a:buClr>
            </a:pPr>
            <a:r>
              <a:rPr lang="el" sz="2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Θα χρειαστείτε:</a:t>
            </a:r>
          </a:p>
          <a:p>
            <a:pPr marL="285750" indent="-285750">
              <a:buClr>
                <a:srgbClr val="6E267B"/>
              </a:buClr>
              <a:buFont typeface="Arial" panose="020B0604020202020204" pitchFamily="34" charset="0"/>
              <a:buChar char="•"/>
            </a:pPr>
            <a:endParaRPr lang="en-AU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A3C6990-369F-0B35-DC7A-0A06867CF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51" y="3253378"/>
            <a:ext cx="1775130" cy="1213960"/>
          </a:xfrm>
          <a:prstGeom prst="rect">
            <a:avLst/>
          </a:prstGeom>
        </p:spPr>
      </p:pic>
      <p:pic>
        <p:nvPicPr>
          <p:cNvPr id="4" name="Picture 3" descr="Diagram, text, letter&#10;&#10;Description automatically generated">
            <a:extLst>
              <a:ext uri="{FF2B5EF4-FFF2-40B4-BE49-F238E27FC236}">
                <a16:creationId xmlns:a16="http://schemas.microsoft.com/office/drawing/2014/main" id="{AE05E734-38B8-4D0E-7E08-2D338249D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0" t="13573" r="15591" b="14802"/>
          <a:stretch>
            <a:fillRect/>
          </a:stretch>
        </p:blipFill>
        <p:spPr>
          <a:xfrm>
            <a:off x="2835592" y="3227356"/>
            <a:ext cx="1928053" cy="121396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628B307-476F-3CF2-6155-944B62463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57" y="2968638"/>
            <a:ext cx="1346489" cy="1925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1F741-5625-4862-6578-B49F59710601}"/>
              </a:ext>
            </a:extLst>
          </p:cNvPr>
          <p:cNvSpPr txBox="1"/>
          <p:nvPr/>
        </p:nvSpPr>
        <p:spPr>
          <a:xfrm>
            <a:off x="2594184" y="5320346"/>
            <a:ext cx="245067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20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Κάρτα Medicare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F2A0FE-FDD5-152D-8E2C-7417743DC5A0}"/>
              </a:ext>
            </a:extLst>
          </p:cNvPr>
          <p:cNvSpPr txBox="1"/>
          <p:nvPr/>
        </p:nvSpPr>
        <p:spPr>
          <a:xfrm>
            <a:off x="-57233" y="5327051"/>
            <a:ext cx="273209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20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Άδεια οδήγησης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C3D96-D24C-3315-927C-24A953F968CD}"/>
              </a:ext>
            </a:extLst>
          </p:cNvPr>
          <p:cNvSpPr txBox="1"/>
          <p:nvPr/>
        </p:nvSpPr>
        <p:spPr>
          <a:xfrm>
            <a:off x="5058814" y="5172673"/>
            <a:ext cx="181116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20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Αυστραλιανό</a:t>
            </a:r>
          </a:p>
          <a:p>
            <a:pPr algn="ctr" rtl="0"/>
            <a:r>
              <a:rPr lang="el" sz="20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 διαβατήριο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BC08EC-0344-8277-4B22-43F366B60E31}"/>
              </a:ext>
            </a:extLst>
          </p:cNvPr>
          <p:cNvSpPr txBox="1"/>
          <p:nvPr/>
        </p:nvSpPr>
        <p:spPr>
          <a:xfrm>
            <a:off x="2196381" y="3746968"/>
            <a:ext cx="639211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1" i="0" u="none" strike="noStrike">
                <a:solidFill>
                  <a:srgbClr val="FFFFFF"/>
                </a:solidFill>
                <a:latin typeface="Arial"/>
                <a:cs typeface="Arial"/>
              </a:rPr>
              <a:t>Ή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14FB6E-24ED-6DDC-CE5C-09096846FBBB}"/>
              </a:ext>
            </a:extLst>
          </p:cNvPr>
          <p:cNvSpPr txBox="1"/>
          <p:nvPr/>
        </p:nvSpPr>
        <p:spPr>
          <a:xfrm>
            <a:off x="4767732" y="3746968"/>
            <a:ext cx="547925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Ή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5425D7-5A26-C70C-D98C-3E0AD3801093}"/>
              </a:ext>
            </a:extLst>
          </p:cNvPr>
          <p:cNvSpPr txBox="1"/>
          <p:nvPr/>
        </p:nvSpPr>
        <p:spPr>
          <a:xfrm>
            <a:off x="6662146" y="3746967"/>
            <a:ext cx="60904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Ή</a:t>
            </a:r>
          </a:p>
        </p:txBody>
      </p:sp>
      <p:pic>
        <p:nvPicPr>
          <p:cNvPr id="13" name="Picture 12" descr="A picture containing text, sketch, drawing, illustration&#10;&#10;Description automatically generated">
            <a:extLst>
              <a:ext uri="{FF2B5EF4-FFF2-40B4-BE49-F238E27FC236}">
                <a16:creationId xmlns:a16="http://schemas.microsoft.com/office/drawing/2014/main" id="{4CE7D326-F965-1E87-E529-73CF987BD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r="3716"/>
          <a:stretch>
            <a:fillRect/>
          </a:stretch>
        </p:blipFill>
        <p:spPr>
          <a:xfrm>
            <a:off x="7271193" y="3227356"/>
            <a:ext cx="2310186" cy="14471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D568688-6605-91A3-8977-0721D6234EB4}"/>
              </a:ext>
            </a:extLst>
          </p:cNvPr>
          <p:cNvSpPr txBox="1"/>
          <p:nvPr/>
        </p:nvSpPr>
        <p:spPr>
          <a:xfrm>
            <a:off x="7287630" y="5197242"/>
            <a:ext cx="231018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algn="ctr" rtl="0"/>
            <a:r>
              <a:rPr lang="el" sz="2000" b="1" dirty="0">
                <a:solidFill>
                  <a:srgbClr val="FFFFFF"/>
                </a:solidFill>
                <a:latin typeface="Arial"/>
                <a:cs typeface="Arial"/>
              </a:rPr>
              <a:t>Αριθμό</a:t>
            </a:r>
            <a:endParaRPr lang="el" sz="2000" b="1" i="0" u="none" strike="noStrike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 rtl="0"/>
            <a:r>
              <a:rPr lang="el" sz="20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Πολιτογράφησης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10A6FC-8DFB-9BDC-2A16-C6EDE06A49D9}"/>
              </a:ext>
            </a:extLst>
          </p:cNvPr>
          <p:cNvSpPr txBox="1"/>
          <p:nvPr/>
        </p:nvSpPr>
        <p:spPr>
          <a:xfrm>
            <a:off x="9597816" y="3746967"/>
            <a:ext cx="77651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Ή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583EF2D-5CB7-3E0E-6A51-FC655F136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049"/>
          <a:stretch>
            <a:fillRect/>
          </a:stretch>
        </p:blipFill>
        <p:spPr>
          <a:xfrm>
            <a:off x="10374335" y="2897325"/>
            <a:ext cx="1170106" cy="18740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1D5D3B2-0937-C20E-5154-F540F4AE7E0A}"/>
              </a:ext>
            </a:extLst>
          </p:cNvPr>
          <p:cNvSpPr txBox="1"/>
          <p:nvPr/>
        </p:nvSpPr>
        <p:spPr>
          <a:xfrm>
            <a:off x="9664707" y="4894629"/>
            <a:ext cx="2589362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20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Κάποιον που είναι εγγεγραμμένος που μπορεί να επιβεβαιώσει την ταυτότητά σας</a:t>
            </a:r>
          </a:p>
        </p:txBody>
      </p:sp>
    </p:spTree>
    <p:extLst>
      <p:ext uri="{BB962C8B-B14F-4D97-AF65-F5344CB8AC3E}">
        <p14:creationId xmlns:p14="http://schemas.microsoft.com/office/powerpoint/2010/main" val="10764165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D002F3-791C-CD69-1015-A67F1FB3C555}"/>
              </a:ext>
            </a:extLst>
          </p:cNvPr>
          <p:cNvSpPr txBox="1"/>
          <p:nvPr/>
        </p:nvSpPr>
        <p:spPr>
          <a:xfrm>
            <a:off x="683708" y="144647"/>
            <a:ext cx="4931784" cy="13258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el" sz="3200" b="0" i="0" u="none" strike="noStrike" dirty="0">
                <a:latin typeface="Arial"/>
                <a:cs typeface="Arial"/>
              </a:rPr>
              <a:t>Έντυπη φόρμα εγγραφής</a:t>
            </a:r>
            <a:endParaRPr lang="en-A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screenshot of a computer application&#10;&#10;Description automatically generated">
            <a:extLst>
              <a:ext uri="{FF2B5EF4-FFF2-40B4-BE49-F238E27FC236}">
                <a16:creationId xmlns:a16="http://schemas.microsoft.com/office/drawing/2014/main" id="{1E7DE6AE-6592-34FF-7C19-4036BB41C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64" y="1470527"/>
            <a:ext cx="3373872" cy="47778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C484EC-F5BB-B154-B055-A156BA9A2B72}"/>
              </a:ext>
            </a:extLst>
          </p:cNvPr>
          <p:cNvSpPr txBox="1"/>
          <p:nvPr/>
        </p:nvSpPr>
        <p:spPr>
          <a:xfrm>
            <a:off x="5781638" y="144647"/>
            <a:ext cx="5911924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el" sz="3200" b="0" i="0" u="none" strike="noStrike" dirty="0">
                <a:latin typeface="Arial"/>
                <a:cs typeface="Arial"/>
              </a:rPr>
              <a:t>Ηλεκτρονική φόρμα εγγραφής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EDA74E8-C873-BC53-99C7-1C109A603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649" y="2001520"/>
            <a:ext cx="4905902" cy="324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458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397295C-1DA5-0EA1-B218-42CC09995895}"/>
              </a:ext>
            </a:extLst>
          </p:cNvPr>
          <p:cNvSpPr txBox="1"/>
          <p:nvPr/>
        </p:nvSpPr>
        <p:spPr>
          <a:xfrm>
            <a:off x="4221131" y="344805"/>
            <a:ext cx="3749675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el" sz="4400" b="0" i="0" u="none" strike="noStrike" dirty="0">
                <a:latin typeface="Arial"/>
                <a:cs typeface="Arial"/>
              </a:rPr>
              <a:t>Επιλογές ψηφοφορίας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sign on a table&#10;&#10;Description automatically generated">
            <a:extLst>
              <a:ext uri="{FF2B5EF4-FFF2-40B4-BE49-F238E27FC236}">
                <a16:creationId xmlns:a16="http://schemas.microsoft.com/office/drawing/2014/main" id="{7B007944-C7D1-C99C-D376-CE16ABF98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98" y="1319773"/>
            <a:ext cx="2812303" cy="21092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8574A8-48E2-CC87-85E7-54E75E04796D}"/>
              </a:ext>
            </a:extLst>
          </p:cNvPr>
          <p:cNvSpPr txBox="1"/>
          <p:nvPr/>
        </p:nvSpPr>
        <p:spPr>
          <a:xfrm>
            <a:off x="1070998" y="3525252"/>
            <a:ext cx="2812302" cy="6919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Πρόωρη ψηφοφορία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B85EC-4958-BCEE-C881-6F54744EE67D}"/>
              </a:ext>
            </a:extLst>
          </p:cNvPr>
          <p:cNvSpPr txBox="1"/>
          <p:nvPr/>
        </p:nvSpPr>
        <p:spPr>
          <a:xfrm>
            <a:off x="8713055" y="3525253"/>
            <a:ext cx="2319209" cy="69190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Ταχυδρομική ψηφοφορία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F82AC-1CB8-5822-2184-746D671DF4B3}"/>
              </a:ext>
            </a:extLst>
          </p:cNvPr>
          <p:cNvSpPr txBox="1"/>
          <p:nvPr/>
        </p:nvSpPr>
        <p:spPr>
          <a:xfrm>
            <a:off x="4689848" y="6239530"/>
            <a:ext cx="281230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Εκλογικό κέντρο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73750-9213-953C-B46F-816C708B6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8" y="4048473"/>
            <a:ext cx="2812302" cy="21092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656C6B08-98B5-9624-B46A-E2C456EC5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r="47713"/>
          <a:stretch>
            <a:fillRect/>
          </a:stretch>
        </p:blipFill>
        <p:spPr bwMode="auto">
          <a:xfrm>
            <a:off x="8713055" y="1139912"/>
            <a:ext cx="2319209" cy="23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4133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74C5424-6B98-4128-C617-932AD7360C4B}"/>
              </a:ext>
            </a:extLst>
          </p:cNvPr>
          <p:cNvSpPr txBox="1"/>
          <p:nvPr/>
        </p:nvSpPr>
        <p:spPr>
          <a:xfrm>
            <a:off x="1061232" y="5432345"/>
            <a:ext cx="10033907" cy="730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" sz="3200" b="0" i="0" u="none" strike="noStrike" kern="1200" cap="none" spc="0" normalizeH="0" baseline="0" noProof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Εμπειρία ψήφου</a:t>
            </a:r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1F06683F-50A7-7B6D-2258-9FE8535C9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xfrm>
            <a:off x="1069598" y="1772816"/>
            <a:ext cx="3140075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582DA33-B4F8-A16C-AAC4-84FD6F1A5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6152" y="1772816"/>
            <a:ext cx="3536156" cy="314325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8A13507-8ED2-1E01-36B6-F3022CA131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46792" y="221909"/>
            <a:ext cx="2064984" cy="159131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D5636E2-C578-63A8-C6C2-1276FD19E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82963" y="221909"/>
            <a:ext cx="1622201" cy="1622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86C7C4A-8BAA-940B-3771-C8CF6F8E1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6351" y="221909"/>
            <a:ext cx="1622201" cy="1622201"/>
          </a:xfrm>
          <a:prstGeom prst="rect">
            <a:avLst/>
          </a:prstGeom>
        </p:spPr>
      </p:pic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694833D-D7EC-95B5-02EA-429EB3CA0038}"/>
              </a:ext>
            </a:extLst>
          </p:cNvPr>
          <p:cNvSpPr txBox="1"/>
          <p:nvPr/>
        </p:nvSpPr>
        <p:spPr>
          <a:xfrm>
            <a:off x="2736494" y="777102"/>
            <a:ext cx="2075282" cy="632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el" sz="17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Ονοματεπώνυμο;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AE48599-348B-042C-EBE3-1CCC8413ED46}"/>
              </a:ext>
            </a:extLst>
          </p:cNvPr>
          <p:cNvSpPr txBox="1"/>
          <p:nvPr/>
        </p:nvSpPr>
        <p:spPr>
          <a:xfrm>
            <a:off x="6482963" y="776612"/>
            <a:ext cx="1622201" cy="764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el" sz="18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Πού μένετε;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D55642-1749-B096-AE07-FD50C5A5D543}"/>
              </a:ext>
            </a:extLst>
          </p:cNvPr>
          <p:cNvSpPr txBox="1"/>
          <p:nvPr/>
        </p:nvSpPr>
        <p:spPr>
          <a:xfrm>
            <a:off x="9776351" y="644882"/>
            <a:ext cx="1622201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/>
            <a:r>
              <a:rPr lang="el" sz="1800" b="1" i="0" u="none" strike="noStrike" dirty="0">
                <a:solidFill>
                  <a:srgbClr val="52CCFF"/>
                </a:solidFill>
                <a:latin typeface="Arial"/>
                <a:cs typeface="Arial"/>
              </a:rPr>
              <a:t>Ψηφίσατε ήδη;</a:t>
            </a:r>
          </a:p>
        </p:txBody>
      </p:sp>
      <p:pic>
        <p:nvPicPr>
          <p:cNvPr id="12" name="Picture Placeholder 3">
            <a:extLst>
              <a:ext uri="{FF2B5EF4-FFF2-40B4-BE49-F238E27FC236}">
                <a16:creationId xmlns:a16="http://schemas.microsoft.com/office/drawing/2014/main" id="{E1378843-FE30-4D33-E6F7-D964521C3F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737" b="1737"/>
          <a:stretch>
            <a:fillRect/>
          </a:stretch>
        </p:blipFill>
        <p:spPr>
          <a:xfrm>
            <a:off x="8105164" y="1797023"/>
            <a:ext cx="3140075" cy="314325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672619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2554-B91F-5388-454C-4EBF1CC345C3}"/>
              </a:ext>
            </a:extLst>
          </p:cNvPr>
          <p:cNvSpPr txBox="1"/>
          <p:nvPr/>
        </p:nvSpPr>
        <p:spPr>
          <a:xfrm>
            <a:off x="624785" y="260904"/>
            <a:ext cx="11413022" cy="7453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" sz="37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Βουλή των Αντιπροσώπων — Πράσινο ψηφοδέλτιο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96E4F5-2889-92F2-95A7-E117EE06F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85" y="2441536"/>
            <a:ext cx="5400599" cy="2879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1CD99-FF40-B944-4A6F-193E076F1727}"/>
              </a:ext>
            </a:extLst>
          </p:cNvPr>
          <p:cNvSpPr txBox="1"/>
          <p:nvPr/>
        </p:nvSpPr>
        <p:spPr>
          <a:xfrm>
            <a:off x="6357515" y="2234986"/>
            <a:ext cx="2664296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Η Βουλή έχει επί του παρόντος 150 μέλη, το καθένα από τα οποία αντιπροσωπεύει μια γεωγραφική περιοχή </a:t>
            </a:r>
            <a:br>
              <a:rPr lang="en-PH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l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(ή εκλογική περιφέρεια) στην Αυστραλία.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6BDC1-7548-DBA0-6F14-878BB2AD050E}"/>
              </a:ext>
            </a:extLst>
          </p:cNvPr>
          <p:cNvSpPr txBox="1"/>
          <p:nvPr/>
        </p:nvSpPr>
        <p:spPr>
          <a:xfrm>
            <a:off x="9021811" y="2234986"/>
            <a:ext cx="293861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Τα μέλη εκλέγονται για τριετή θητεία για να εκπροσωπούν μία εκλογική περιφέρεια. Για να εκλεγούν, οι υποψήφιοι χρειάζονται περισσότερες από τις μισές επίσημες ψήφους.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DDC01F-FBFD-4100-34A4-327A4F49A3D4}"/>
              </a:ext>
            </a:extLst>
          </p:cNvPr>
          <p:cNvSpPr txBox="1"/>
          <p:nvPr/>
        </p:nvSpPr>
        <p:spPr>
          <a:xfrm>
            <a:off x="7511846" y="5239199"/>
            <a:ext cx="3594517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>
                <a:solidFill>
                  <a:srgbClr val="FFFFFF"/>
                </a:solidFill>
                <a:latin typeface="Arial"/>
                <a:cs typeface="Arial"/>
              </a:rPr>
              <a:t>Το κόμμα με τους περισσότερους εκλεγμένους υποψηφίους θα σχηματίσει κυβέρνηση και θα ψηφίσει τον ηγέτη του που θα γίνει πρωθυπουργός.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940853-D294-7EEA-92D1-0A4CC55A17BF}"/>
              </a:ext>
            </a:extLst>
          </p:cNvPr>
          <p:cNvSpPr/>
          <p:nvPr/>
        </p:nvSpPr>
        <p:spPr>
          <a:xfrm>
            <a:off x="6959158" y="1256689"/>
            <a:ext cx="1396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el" sz="5400" b="1" i="0" u="none" strike="noStrike" cap="none" spc="0" dirty="0">
                <a:solidFill>
                  <a:srgbClr val="21E771"/>
                </a:solidFill>
                <a:latin typeface="Arial"/>
                <a:cs typeface="Arial"/>
              </a:rPr>
              <a:t>150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9D502C-103A-E5AE-2852-46723D03BE0F}"/>
              </a:ext>
            </a:extLst>
          </p:cNvPr>
          <p:cNvSpPr/>
          <p:nvPr/>
        </p:nvSpPr>
        <p:spPr>
          <a:xfrm>
            <a:off x="10301724" y="1256689"/>
            <a:ext cx="588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 rtl="0"/>
            <a:r>
              <a:rPr lang="el" sz="5400" b="1" i="0" u="none" strike="noStrike" cap="none" spc="0">
                <a:solidFill>
                  <a:srgbClr val="21E771"/>
                </a:solidFill>
                <a:latin typeface="Arial"/>
                <a:cs typeface="Arial"/>
              </a:rPr>
              <a:t>3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703F41-3D17-D373-29C4-8925A1FDD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20803" y="4105835"/>
            <a:ext cx="976602" cy="11161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E23506-6F39-CB48-AAFF-B99378A6659A}"/>
              </a:ext>
            </a:extLst>
          </p:cNvPr>
          <p:cNvSpPr txBox="1"/>
          <p:nvPr/>
        </p:nvSpPr>
        <p:spPr>
          <a:xfrm>
            <a:off x="771525" y="3577475"/>
            <a:ext cx="108585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l" sz="1100" b="0" i="0" u="none" strike="noStrike" dirty="0">
                <a:latin typeface="Arial"/>
                <a:cs typeface="Arial"/>
              </a:rPr>
              <a:t>Κυβέρνηση</a:t>
            </a:r>
            <a:endParaRPr lang="el" sz="1200" b="0" i="0" u="none" strike="noStrike" dirty="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FDD8ED-2312-77E2-AA17-7FE7B50F1FC2}"/>
              </a:ext>
            </a:extLst>
          </p:cNvPr>
          <p:cNvSpPr txBox="1"/>
          <p:nvPr/>
        </p:nvSpPr>
        <p:spPr>
          <a:xfrm>
            <a:off x="4992825" y="3582790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l" sz="1100" b="0" i="0" u="none" strike="noStrike" dirty="0">
                <a:latin typeface="Arial"/>
                <a:cs typeface="Arial"/>
              </a:rPr>
              <a:t>Αντιπολίτευση</a:t>
            </a:r>
            <a:endParaRPr lang="el" sz="1200" b="0" i="0" u="none" strike="noStrike" dirty="0"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65DDA-C726-375B-71B5-D20581119283}"/>
              </a:ext>
            </a:extLst>
          </p:cNvPr>
          <p:cNvSpPr txBox="1"/>
          <p:nvPr/>
        </p:nvSpPr>
        <p:spPr>
          <a:xfrm>
            <a:off x="4406991" y="4993721"/>
            <a:ext cx="1217078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100" b="0" i="0" u="none" strike="noStrike" dirty="0">
                <a:latin typeface="Arial"/>
                <a:cs typeface="Arial"/>
              </a:rPr>
              <a:t>Ανεξάρτητοι</a:t>
            </a:r>
            <a:endParaRPr lang="el" sz="1400" b="0" i="0" u="none" strike="noStrike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55193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B8FA-D785-35C7-D7AF-8C4D21778720}"/>
              </a:ext>
            </a:extLst>
          </p:cNvPr>
          <p:cNvSpPr txBox="1"/>
          <p:nvPr/>
        </p:nvSpPr>
        <p:spPr>
          <a:xfrm>
            <a:off x="551383" y="404664"/>
            <a:ext cx="11120059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" sz="3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Ψηφοφορία στη Βουλή των Αντιπροσώπων — Πράσινο ψηφοδέλτιο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6F2F3-D782-8E8B-49E0-A8BA1644B437}"/>
              </a:ext>
            </a:extLst>
          </p:cNvPr>
          <p:cNvSpPr txBox="1"/>
          <p:nvPr/>
        </p:nvSpPr>
        <p:spPr>
          <a:xfrm>
            <a:off x="5663953" y="2301446"/>
            <a:ext cx="5674608" cy="34518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buClr>
                <a:srgbClr val="6E267B"/>
              </a:buClr>
            </a:pPr>
            <a:r>
              <a:rPr lang="el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Για να μετρήσει η ψήφος σας, πρέπει να ακολουθήσετε τις οδηγίες.</a:t>
            </a:r>
          </a:p>
          <a:p>
            <a:pPr>
              <a:buClr>
                <a:srgbClr val="6E267B"/>
              </a:buClr>
            </a:pPr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>
              <a:buClr>
                <a:srgbClr val="6E267B"/>
              </a:buClr>
            </a:pPr>
            <a:r>
              <a:rPr lang="el" sz="2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Αριθμήστε όλα τα κουτιά ξεκινώντας με το 1 για αυτόν/η που προτιμάτε.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8CFCB6-626E-0F41-A5B4-C81CCA97A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2058302" cy="5229200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4B2AC91-C7F5-C9A5-2004-FB45315098F6}"/>
              </a:ext>
            </a:extLst>
          </p:cNvPr>
          <p:cNvSpPr/>
          <p:nvPr/>
        </p:nvSpPr>
        <p:spPr>
          <a:xfrm rot="10800000">
            <a:off x="4568867" y="2492896"/>
            <a:ext cx="864096" cy="432048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8413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B5892-5458-1A96-8DD8-4C4CE573299D}"/>
              </a:ext>
            </a:extLst>
          </p:cNvPr>
          <p:cNvSpPr txBox="1"/>
          <p:nvPr/>
        </p:nvSpPr>
        <p:spPr>
          <a:xfrm>
            <a:off x="624786" y="285614"/>
            <a:ext cx="9258103" cy="6233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" sz="3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Ψηφοφορία στη Γερουσία - λευκό ψηφοδέλτιο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A1FFD4-27B4-5EFA-A6E0-4C1779EE4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737" y="2339241"/>
            <a:ext cx="5844223" cy="31155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2A5D3D-E754-5586-9EFE-5A95FCCE212F}"/>
              </a:ext>
            </a:extLst>
          </p:cNvPr>
          <p:cNvSpPr txBox="1"/>
          <p:nvPr/>
        </p:nvSpPr>
        <p:spPr>
          <a:xfrm>
            <a:off x="6435253" y="2890391"/>
            <a:ext cx="2848595" cy="17634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Υπάρχουν επί του παρόντος 76 γερουσιαστές, 12 από κάθε πολιτεία και δύο από την Επικράτεια Αυστραλιανής Πρωτεύουσας [ACT] και τη Βόρεια Επικράτεια [NT].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5C57D8-8374-3165-517D-A91A727D00D5}"/>
              </a:ext>
            </a:extLst>
          </p:cNvPr>
          <p:cNvSpPr txBox="1"/>
          <p:nvPr/>
        </p:nvSpPr>
        <p:spPr>
          <a:xfrm>
            <a:off x="9264843" y="2890391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Οι πολιτειακοί γερουσιαστές εκλέγονται για 6 χρόνια. Οι γερουσιαστές επικρατειών εκλέγονται για 3 χρόνια.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77F86-118D-A627-66CB-FD2460BD97ED}"/>
              </a:ext>
            </a:extLst>
          </p:cNvPr>
          <p:cNvSpPr txBox="1"/>
          <p:nvPr/>
        </p:nvSpPr>
        <p:spPr>
          <a:xfrm>
            <a:off x="9264843" y="5454745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>
                <a:solidFill>
                  <a:srgbClr val="FFFFFF"/>
                </a:solidFill>
                <a:latin typeface="Arial"/>
                <a:cs typeface="Arial"/>
              </a:rPr>
              <a:t>Οι γερουσιαστές που εκλέγονται εκπροσωπούν τα συμφέροντα του λαού στην πολιτεία ή την επικράτειά τους.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C531A9-D5C5-7ACC-0555-8705787739E0}"/>
              </a:ext>
            </a:extLst>
          </p:cNvPr>
          <p:cNvSpPr txBox="1"/>
          <p:nvPr/>
        </p:nvSpPr>
        <p:spPr>
          <a:xfrm>
            <a:off x="6411586" y="5405377"/>
            <a:ext cx="2664296" cy="10772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600" b="0" i="0" u="none" strike="noStrike">
                <a:solidFill>
                  <a:srgbClr val="FFFFFF"/>
                </a:solidFill>
                <a:latin typeface="Arial"/>
                <a:cs typeface="Arial"/>
              </a:rPr>
              <a:t>Στη Γερουσία, εξετάζεται στενά το έργο της κυβέρνησης. Ειδικά στην Ώρα των Επερωτήσεων.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1594C2-B143-5617-CFBA-1ED7B66C6850}"/>
              </a:ext>
            </a:extLst>
          </p:cNvPr>
          <p:cNvSpPr txBox="1"/>
          <p:nvPr/>
        </p:nvSpPr>
        <p:spPr>
          <a:xfrm>
            <a:off x="7247067" y="1813827"/>
            <a:ext cx="1040670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l" sz="6000" b="1" i="0" u="none" strike="noStrike">
                <a:solidFill>
                  <a:srgbClr val="A13763"/>
                </a:solidFill>
                <a:latin typeface="Arial"/>
                <a:cs typeface="Arial"/>
              </a:rPr>
              <a:t>76</a:t>
            </a:r>
            <a:endParaRPr lang="en-AU" b="1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1AAE5B1-FA3C-2121-3781-64C1EC13D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82889" y="4317667"/>
            <a:ext cx="1428205" cy="114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639D51-311E-AB3C-EB25-F165DC3233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16" b="84173" l="9916" r="89451">
                        <a14:foregroundMark x1="45148" y1="6235" x2="45148" y2="6235"/>
                        <a14:foregroundMark x1="66878" y1="5755" x2="66878" y2="5755"/>
                        <a14:foregroundMark x1="76371" y1="84173" x2="76371" y2="84173"/>
                        <a14:foregroundMark x1="78059" y1="76739" x2="78059" y2="76739"/>
                        <a14:foregroundMark x1="70464" y1="75300" x2="70464" y2="75300"/>
                      </a14:backgroundRemoval>
                    </a14:imgEffect>
                    <a14:imgEffect>
                      <a14:colorTemperature colorTemp="11500"/>
                    </a14:imgEffect>
                    <a14:imgEffect>
                      <a14:saturation sat="280000"/>
                    </a14:imgEffect>
                  </a14:imgLayer>
                </a14:imgProps>
              </a:ext>
            </a:extLst>
          </a:blip>
          <a:srcRect b="10116"/>
          <a:stretch>
            <a:fillRect/>
          </a:stretch>
        </p:blipFill>
        <p:spPr>
          <a:xfrm>
            <a:off x="9760832" y="1660461"/>
            <a:ext cx="1672319" cy="13223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3AFAFA-B701-2502-827E-8416F28C2BD1}"/>
              </a:ext>
            </a:extLst>
          </p:cNvPr>
          <p:cNvSpPr txBox="1"/>
          <p:nvPr/>
        </p:nvSpPr>
        <p:spPr>
          <a:xfrm>
            <a:off x="7616339" y="4395958"/>
            <a:ext cx="410062" cy="10736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n-US" sz="6000" b="1" dirty="0">
                <a:solidFill>
                  <a:srgbClr val="A13763"/>
                </a:solidFill>
                <a:latin typeface="Arial"/>
                <a:cs typeface="Arial"/>
              </a:rPr>
              <a:t>;</a:t>
            </a:r>
            <a:endParaRPr lang="en-AU" b="1" dirty="0">
              <a:solidFill>
                <a:srgbClr val="A137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8B3AA1-3CE4-709A-F060-8AC3F22A73AE}"/>
              </a:ext>
            </a:extLst>
          </p:cNvPr>
          <p:cNvSpPr txBox="1"/>
          <p:nvPr/>
        </p:nvSpPr>
        <p:spPr>
          <a:xfrm>
            <a:off x="624786" y="3567499"/>
            <a:ext cx="102944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l" sz="1200" b="0" i="0" u="none" strike="noStrike" dirty="0">
                <a:latin typeface="Arial"/>
                <a:cs typeface="Arial"/>
              </a:rPr>
              <a:t>Κυβέρνηση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05C92-60C4-1956-A215-788574535C96}"/>
              </a:ext>
            </a:extLst>
          </p:cNvPr>
          <p:cNvSpPr txBox="1"/>
          <p:nvPr/>
        </p:nvSpPr>
        <p:spPr>
          <a:xfrm>
            <a:off x="5163268" y="3567498"/>
            <a:ext cx="91723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l" sz="1200" b="0" i="0" u="none" strike="noStrike" dirty="0">
                <a:latin typeface="Arial"/>
                <a:cs typeface="Arial"/>
              </a:rPr>
              <a:t>Αντιπολίτευση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084C39-3654-F8E4-DAFE-21CFC1523689}"/>
              </a:ext>
            </a:extLst>
          </p:cNvPr>
          <p:cNvSpPr txBox="1"/>
          <p:nvPr/>
        </p:nvSpPr>
        <p:spPr>
          <a:xfrm>
            <a:off x="4670080" y="5072754"/>
            <a:ext cx="1045479" cy="276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l" sz="1200" b="0" i="0" u="none" strike="noStrike" dirty="0">
                <a:latin typeface="Arial"/>
                <a:cs typeface="Arial"/>
              </a:rPr>
              <a:t>Ανεξάρτητοι</a:t>
            </a:r>
          </a:p>
        </p:txBody>
      </p:sp>
    </p:spTree>
    <p:extLst>
      <p:ext uri="{BB962C8B-B14F-4D97-AF65-F5344CB8AC3E}">
        <p14:creationId xmlns:p14="http://schemas.microsoft.com/office/powerpoint/2010/main" val="17339389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703D4338-70D3-A8F9-6D59-E400D63A6FB2}"/>
              </a:ext>
            </a:extLst>
          </p:cNvPr>
          <p:cNvSpPr txBox="1"/>
          <p:nvPr/>
        </p:nvSpPr>
        <p:spPr>
          <a:xfrm>
            <a:off x="482546" y="258154"/>
            <a:ext cx="11445294" cy="10826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l" sz="37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Ολοκλήρωση επίσημης ψηφοφορίας στη Γερουσία - Λευκή Βίβλος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1A9D7E-43A4-CEE7-688C-CF8D30AE93F2}"/>
              </a:ext>
            </a:extLst>
          </p:cNvPr>
          <p:cNvSpPr txBox="1"/>
          <p:nvPr/>
        </p:nvSpPr>
        <p:spPr>
          <a:xfrm>
            <a:off x="335360" y="1340768"/>
            <a:ext cx="6357510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rtl="0"/>
            <a:r>
              <a:rPr lang="el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Έχετε την επιλογή να ψηφίσετε πάνω από τη γραμμή ή κάτω από τη γραμμή:</a:t>
            </a:r>
          </a:p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screenshot of a ballot&#10;&#10;Description automatically generated">
            <a:extLst>
              <a:ext uri="{FF2B5EF4-FFF2-40B4-BE49-F238E27FC236}">
                <a16:creationId xmlns:a16="http://schemas.microsoft.com/office/drawing/2014/main" id="{1423D8C5-46F2-3106-363A-E78357744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62451"/>
            <a:ext cx="7128792" cy="48373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0AFDA3A-C319-679B-6CC4-7F9EECB1BF62}"/>
              </a:ext>
            </a:extLst>
          </p:cNvPr>
          <p:cNvSpPr txBox="1"/>
          <p:nvPr/>
        </p:nvSpPr>
        <p:spPr>
          <a:xfrm>
            <a:off x="7752183" y="1757072"/>
            <a:ext cx="4175657" cy="42473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el" sz="1800" b="1" i="0" u="sng" strike="noStrike" dirty="0">
                <a:solidFill>
                  <a:srgbClr val="FFFFFF"/>
                </a:solidFill>
                <a:latin typeface="Arial"/>
                <a:cs typeface="Arial"/>
              </a:rPr>
              <a:t>Ψηφοφορία πάνω από τη γραμμή</a:t>
            </a: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- πρέπει να αριθμήσετε </a:t>
            </a:r>
            <a:r>
              <a:rPr lang="el" sz="1800" b="0" i="0" u="none" strike="noStrike" dirty="0">
                <a:solidFill>
                  <a:srgbClr val="52CCFF"/>
                </a:solidFill>
                <a:latin typeface="Arial"/>
                <a:cs typeface="Arial"/>
              </a:rPr>
              <a:t>τουλάχιστον 6 </a:t>
            </a: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κουτιά από 1-6 για τα κόμματα ή τις ομάδες που έχετε επιλέξει. Οι προτιμήσεις σας θα διανεμηθούν με τη σειρά που αναγράφονται οι υποψήφιοι στο ψηφοδέλτιο. 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el" sz="1800" b="1" i="0" u="sng" strike="noStrike" dirty="0">
                <a:solidFill>
                  <a:srgbClr val="FFFFFF"/>
                </a:solidFill>
                <a:latin typeface="Arial"/>
                <a:cs typeface="Arial"/>
              </a:rPr>
              <a:t>Ψηφοφορία κάτω από τη γραμμή</a:t>
            </a: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-πρέπει να αριθμήσετε </a:t>
            </a:r>
            <a:r>
              <a:rPr lang="el" sz="1800" b="0" i="0" u="none" strike="noStrike" dirty="0">
                <a:solidFill>
                  <a:srgbClr val="52CCFF"/>
                </a:solidFill>
                <a:latin typeface="Arial"/>
                <a:cs typeface="Arial"/>
              </a:rPr>
              <a:t>τουλάχιστον 12 </a:t>
            </a: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κουτιά από 1-12 για τους επιλεγμένους μεμονωμένους υποψηφίους σας.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33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BD21F536-B5CD-236E-A45A-0EE691EFF008}"/>
              </a:ext>
            </a:extLst>
          </p:cNvPr>
          <p:cNvSpPr txBox="1"/>
          <p:nvPr/>
        </p:nvSpPr>
        <p:spPr>
          <a:xfrm>
            <a:off x="494755" y="5257609"/>
            <a:ext cx="10939759" cy="12094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defRPr/>
            </a:pPr>
            <a:r>
              <a:rPr kumimoji="0" lang="el" sz="4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Διαμόρφωση της ψήφου σας - Σταματήστε και Σκεφτείτε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5F56E7-50C0-2FCD-9A91-3B5ED476C03C}"/>
              </a:ext>
            </a:extLst>
          </p:cNvPr>
          <p:cNvSpPr txBox="1"/>
          <p:nvPr/>
        </p:nvSpPr>
        <p:spPr>
          <a:xfrm>
            <a:off x="4505624" y="3955230"/>
            <a:ext cx="3139712" cy="120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el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Είναι </a:t>
            </a:r>
            <a:r>
              <a:rPr kumimoji="0" lang="el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Αξιόπιστες</a:t>
            </a:r>
            <a:r>
              <a:rPr kumimoji="0" lang="el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 </a:t>
            </a:r>
            <a:br>
              <a:rPr kumimoji="0" lang="en-PH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</a:br>
            <a:r>
              <a:rPr kumimoji="0" lang="el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οι πληροφορίες;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8B0B643-4549-B79D-07ED-9AB125E3A42B}"/>
              </a:ext>
            </a:extLst>
          </p:cNvPr>
          <p:cNvSpPr txBox="1"/>
          <p:nvPr/>
        </p:nvSpPr>
        <p:spPr>
          <a:xfrm>
            <a:off x="8332767" y="3945904"/>
            <a:ext cx="3139714" cy="10068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" indent="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6E267B"/>
              </a:buClr>
              <a:buSzPct val="80000"/>
              <a:buFontTx/>
              <a:buNone/>
              <a:defRPr/>
            </a:pPr>
            <a:r>
              <a:rPr kumimoji="0" lang="el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Είναι οι πληροφορίες </a:t>
            </a:r>
            <a:r>
              <a:rPr kumimoji="0" lang="el" sz="2600" b="1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Τρέχουσες</a:t>
            </a:r>
            <a:r>
              <a:rPr kumimoji="0" lang="el" sz="2600" b="0" i="0" u="none" strike="noStrike" kern="1200" cap="none" spc="0" normalizeH="0" baseline="0" noProof="0" dirty="0">
                <a:solidFill>
                  <a:srgbClr val="52CCFF"/>
                </a:solidFill>
                <a:uLnTx/>
                <a:uFillTx/>
                <a:latin typeface="Arial"/>
                <a:cs typeface="Arial"/>
              </a:rPr>
              <a:t>;</a:t>
            </a:r>
            <a:endParaRPr kumimoji="0" lang="en-AU" sz="2600" b="0" i="0" u="none" strike="noStrike" kern="1200" cap="none" spc="0" normalizeH="0" baseline="0" noProof="0" dirty="0">
              <a:ln>
                <a:noFill/>
              </a:ln>
              <a:solidFill>
                <a:srgbClr val="009CDE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4187C-7F99-6049-6180-02C00FDE30B9}"/>
              </a:ext>
            </a:extLst>
          </p:cNvPr>
          <p:cNvGrpSpPr/>
          <p:nvPr/>
        </p:nvGrpSpPr>
        <p:grpSpPr>
          <a:xfrm>
            <a:off x="8294802" y="787607"/>
            <a:ext cx="3139712" cy="3145809"/>
            <a:chOff x="4486816" y="1322440"/>
            <a:chExt cx="3139712" cy="314580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6534CE-81C5-1D24-CBC4-56ACF4FE1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6816" y="1322440"/>
              <a:ext cx="3139712" cy="314580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F6A551-ACB1-ADAC-79C4-E1C64A5B7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21777" y="1695507"/>
              <a:ext cx="2745722" cy="254125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DD1FB0-B2CD-987C-6CD7-A8700CFEFFBA}"/>
              </a:ext>
            </a:extLst>
          </p:cNvPr>
          <p:cNvGrpSpPr/>
          <p:nvPr/>
        </p:nvGrpSpPr>
        <p:grpSpPr>
          <a:xfrm>
            <a:off x="4505624" y="787606"/>
            <a:ext cx="3139712" cy="3145809"/>
            <a:chOff x="1001206" y="1311102"/>
            <a:chExt cx="3139712" cy="3145809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BD87FF4-7E1D-1986-34F9-4C14E8822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206" y="1311102"/>
              <a:ext cx="3139712" cy="31458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7B8045-D8BF-C75C-4438-CCC34B512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5858" y="1481179"/>
              <a:ext cx="2890408" cy="280565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24909BD0-B7DD-BC65-C61E-B5C4183FD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92" y="787605"/>
            <a:ext cx="3139712" cy="31458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64C4BA1-0A91-214F-1EEB-7C57DAAD32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0232" y="1088821"/>
            <a:ext cx="2615818" cy="26849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1CBBD3-AC5E-99D0-F894-6D1B59E18C7E}"/>
              </a:ext>
            </a:extLst>
          </p:cNvPr>
          <p:cNvSpPr txBox="1"/>
          <p:nvPr/>
        </p:nvSpPr>
        <p:spPr>
          <a:xfrm rot="20730137">
            <a:off x="1196731" y="1689756"/>
            <a:ext cx="1658776" cy="10179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2000" b="1" i="0" u="none" strike="noStrike" dirty="0">
                <a:solidFill>
                  <a:srgbClr val="009B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ΕΛΕΓΞΤΕ</a:t>
            </a:r>
            <a:endParaRPr lang="en-US" sz="2000" b="1" i="0" u="none" strike="noStrike" dirty="0">
              <a:solidFill>
                <a:srgbClr val="009BD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el" sz="2000" b="1" i="0" u="none" strike="noStrike" dirty="0">
                <a:solidFill>
                  <a:srgbClr val="009B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ΤΗΝ</a:t>
            </a:r>
            <a:endParaRPr lang="en-US" sz="2000" b="1" i="0" u="none" strike="noStrike" dirty="0">
              <a:solidFill>
                <a:srgbClr val="009BD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el" sz="2000" b="1" i="0" u="none" strike="noStrike" dirty="0">
                <a:solidFill>
                  <a:srgbClr val="009BD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ΠΗΓΗ</a:t>
            </a:r>
          </a:p>
        </p:txBody>
      </p:sp>
    </p:spTree>
    <p:extLst>
      <p:ext uri="{BB962C8B-B14F-4D97-AF65-F5344CB8AC3E}">
        <p14:creationId xmlns:p14="http://schemas.microsoft.com/office/powerpoint/2010/main" val="152002170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CD3D328B-58FF-8701-9ACF-9A0A35AD428D}"/>
              </a:ext>
            </a:extLst>
          </p:cNvPr>
          <p:cNvSpPr txBox="1"/>
          <p:nvPr/>
        </p:nvSpPr>
        <p:spPr>
          <a:xfrm>
            <a:off x="750639" y="107534"/>
            <a:ext cx="8673059" cy="10650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" sz="44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Η εργασία σε εκλογές προσφέρει: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1F32100E-3D21-6400-9F67-C5B71EA53937}"/>
              </a:ext>
            </a:extLst>
          </p:cNvPr>
          <p:cNvSpPr txBox="1"/>
          <p:nvPr/>
        </p:nvSpPr>
        <p:spPr>
          <a:xfrm>
            <a:off x="993590" y="1397113"/>
            <a:ext cx="5102409" cy="3502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el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αμειβόμενη εργασία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el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βραχυπρόθεσμες ευκαιρίες απασχόλησης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el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επαγγελματική κατάρτιση και υποστήριξη στη δουλειά</a:t>
            </a:r>
          </a:p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6E267B"/>
              </a:buClr>
              <a:buSzPct val="80000"/>
              <a:buFont typeface="Courier New" panose="02070309020205020404" pitchFamily="49" charset="0"/>
              <a:buChar char="o"/>
              <a:defRPr/>
            </a:pPr>
            <a:r>
              <a:rPr kumimoji="0" lang="el" sz="2800" b="0" i="0" u="none" strike="noStrike" kern="1200" cap="none" spc="0" normalizeH="0" baseline="0" noProof="0" dirty="0">
                <a:solidFill>
                  <a:srgbClr val="FFFFFF"/>
                </a:solidFill>
                <a:uLnTx/>
                <a:uFillTx/>
                <a:latin typeface="Arial"/>
                <a:cs typeface="Arial"/>
              </a:rPr>
              <a:t>μια μοναδική εργασιακή εμπειρία και μια ευκαιρία να αποκτήσετε νέες δεξιότητες. </a:t>
            </a:r>
          </a:p>
          <a:p>
            <a:pPr marL="228600" marR="0" lvl="0" indent="-182880" algn="l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Char char="•"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erson in purple vest looking at papers&#10;&#10;Description automatically generated">
            <a:extLst>
              <a:ext uri="{FF2B5EF4-FFF2-40B4-BE49-F238E27FC236}">
                <a16:creationId xmlns:a16="http://schemas.microsoft.com/office/drawing/2014/main" id="{319536B7-F288-F385-E647-87D55964C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961" y="1549513"/>
            <a:ext cx="4874640" cy="325789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DA3E023B-DA9F-62E7-4BB5-4B6D9A50E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4794" y="4887151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5671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4F0811-E02A-0D14-DABC-E916B2A6AA74}"/>
              </a:ext>
            </a:extLst>
          </p:cNvPr>
          <p:cNvSpPr txBox="1"/>
          <p:nvPr/>
        </p:nvSpPr>
        <p:spPr>
          <a:xfrm>
            <a:off x="556403" y="522410"/>
            <a:ext cx="8789752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el" sz="3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Το σχέδιο για τη σημερινή συνεδρία:</a:t>
            </a:r>
            <a:br>
              <a:rPr lang="el" sz="3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861694-1B91-3059-5083-ACC658151397}"/>
              </a:ext>
            </a:extLst>
          </p:cNvPr>
          <p:cNvSpPr txBox="1"/>
          <p:nvPr/>
        </p:nvSpPr>
        <p:spPr>
          <a:xfrm>
            <a:off x="1081478" y="3368682"/>
            <a:ext cx="157451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Γιατί να ψηφίσω;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37B9B6-2941-784C-2573-A7530066E0F1}"/>
              </a:ext>
            </a:extLst>
          </p:cNvPr>
          <p:cNvGrpSpPr/>
          <p:nvPr/>
        </p:nvGrpSpPr>
        <p:grpSpPr>
          <a:xfrm>
            <a:off x="1237246" y="1786536"/>
            <a:ext cx="1272048" cy="1272048"/>
            <a:chOff x="1484014" y="1640720"/>
            <a:chExt cx="1272048" cy="127204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83BF29-1998-0A6F-69F3-A7B1765B1295}"/>
                </a:ext>
              </a:extLst>
            </p:cNvPr>
            <p:cNvSpPr/>
            <p:nvPr/>
          </p:nvSpPr>
          <p:spPr>
            <a:xfrm>
              <a:off x="1484014" y="164072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2893FC8F-3D44-2B3C-B36E-F02B1C50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14150" y="1794582"/>
              <a:ext cx="602703" cy="964324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7D6E85E-28C4-E594-9B41-CEC5F621A55C}"/>
              </a:ext>
            </a:extLst>
          </p:cNvPr>
          <p:cNvSpPr txBox="1"/>
          <p:nvPr/>
        </p:nvSpPr>
        <p:spPr>
          <a:xfrm>
            <a:off x="6214286" y="3429000"/>
            <a:ext cx="255560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Εγγραφή για ψηφοφορία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AC63F5-9388-1E2B-3276-4B37FDE3B37E}"/>
              </a:ext>
            </a:extLst>
          </p:cNvPr>
          <p:cNvGrpSpPr/>
          <p:nvPr/>
        </p:nvGrpSpPr>
        <p:grpSpPr>
          <a:xfrm>
            <a:off x="6856065" y="1800302"/>
            <a:ext cx="1272048" cy="1272048"/>
            <a:chOff x="4244629" y="1594159"/>
            <a:chExt cx="1272048" cy="127204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70E715E-17F2-7606-B181-29BF07774FBD}"/>
                </a:ext>
              </a:extLst>
            </p:cNvPr>
            <p:cNvSpPr/>
            <p:nvPr/>
          </p:nvSpPr>
          <p:spPr>
            <a:xfrm>
              <a:off x="4244629" y="159415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660E5914-6BA9-7AD8-0213-C26C1CF9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59570" y="1831253"/>
              <a:ext cx="971151" cy="77692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9B80AFA-FC19-335A-2B0F-79A967F4426E}"/>
              </a:ext>
            </a:extLst>
          </p:cNvPr>
          <p:cNvSpPr txBox="1"/>
          <p:nvPr/>
        </p:nvSpPr>
        <p:spPr>
          <a:xfrm>
            <a:off x="9005419" y="3373090"/>
            <a:ext cx="2353254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Ψηφοφορία στη Βουλή των Αντιπροσώπων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6B5329-F63E-6A83-EDC2-C8344B01DA09}"/>
              </a:ext>
            </a:extLst>
          </p:cNvPr>
          <p:cNvGrpSpPr/>
          <p:nvPr/>
        </p:nvGrpSpPr>
        <p:grpSpPr>
          <a:xfrm>
            <a:off x="9504708" y="1797006"/>
            <a:ext cx="1272048" cy="1272048"/>
            <a:chOff x="9549341" y="1502099"/>
            <a:chExt cx="1272048" cy="127204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45AE49-F2A9-5C7A-E159-E570D9D388E7}"/>
                </a:ext>
              </a:extLst>
            </p:cNvPr>
            <p:cNvSpPr/>
            <p:nvPr/>
          </p:nvSpPr>
          <p:spPr>
            <a:xfrm>
              <a:off x="9549341" y="1502099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FD8C44-290C-4473-BBE0-F34BA515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10018" y="1702808"/>
              <a:ext cx="833322" cy="833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B3EE1-30A3-17E0-A79E-256763D2BA4B}"/>
              </a:ext>
            </a:extLst>
          </p:cNvPr>
          <p:cNvGrpSpPr/>
          <p:nvPr/>
        </p:nvGrpSpPr>
        <p:grpSpPr>
          <a:xfrm>
            <a:off x="2588563" y="4453184"/>
            <a:ext cx="1272048" cy="1272048"/>
            <a:chOff x="1450147" y="4041907"/>
            <a:chExt cx="1272048" cy="127204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427C77-434F-8C16-9701-D739F76F4C4B}"/>
                </a:ext>
              </a:extLst>
            </p:cNvPr>
            <p:cNvSpPr/>
            <p:nvPr/>
          </p:nvSpPr>
          <p:spPr>
            <a:xfrm>
              <a:off x="1450147" y="404190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4AE521ED-BF47-323C-3E72-DE7F162E1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712785" y="4237381"/>
              <a:ext cx="833322" cy="833322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D48BFA4-BA16-B77A-A8E2-7772589B6E50}"/>
              </a:ext>
            </a:extLst>
          </p:cNvPr>
          <p:cNvSpPr txBox="1"/>
          <p:nvPr/>
        </p:nvSpPr>
        <p:spPr>
          <a:xfrm>
            <a:off x="2133091" y="5933857"/>
            <a:ext cx="2182992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Ψηφοφορία στη Γερουσία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A6CC2E-9E9C-DEC0-AAB2-A7E3ACDBE39C}"/>
              </a:ext>
            </a:extLst>
          </p:cNvPr>
          <p:cNvSpPr txBox="1"/>
          <p:nvPr/>
        </p:nvSpPr>
        <p:spPr>
          <a:xfrm>
            <a:off x="4748836" y="5933859"/>
            <a:ext cx="2633956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1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Διαμόρφωση της</a:t>
            </a:r>
            <a:b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</a:b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 ψήφου σας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E982-7F67-C8C4-9723-7F20BFC9E946}"/>
              </a:ext>
            </a:extLst>
          </p:cNvPr>
          <p:cNvGrpSpPr/>
          <p:nvPr/>
        </p:nvGrpSpPr>
        <p:grpSpPr>
          <a:xfrm>
            <a:off x="5429790" y="4474700"/>
            <a:ext cx="1272048" cy="1272048"/>
            <a:chOff x="6878604" y="3954135"/>
            <a:chExt cx="1272048" cy="1272048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033FBC8-3F96-ED51-18D9-0197FB665A99}"/>
                </a:ext>
              </a:extLst>
            </p:cNvPr>
            <p:cNvSpPr/>
            <p:nvPr/>
          </p:nvSpPr>
          <p:spPr>
            <a:xfrm>
              <a:off x="6878604" y="3954135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DB65F39-D958-7F67-08E3-3FAB09918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11746" y="4159077"/>
              <a:ext cx="833322" cy="89742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929563C-C3C0-BC52-E891-4C03F4B7F466}"/>
              </a:ext>
            </a:extLst>
          </p:cNvPr>
          <p:cNvGrpSpPr/>
          <p:nvPr/>
        </p:nvGrpSpPr>
        <p:grpSpPr>
          <a:xfrm>
            <a:off x="8260378" y="4485458"/>
            <a:ext cx="1272048" cy="1272048"/>
            <a:chOff x="9554111" y="3968090"/>
            <a:chExt cx="1272048" cy="1272048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EF33A7-A151-DBAA-0779-1E3B7285D957}"/>
                </a:ext>
              </a:extLst>
            </p:cNvPr>
            <p:cNvSpPr/>
            <p:nvPr/>
          </p:nvSpPr>
          <p:spPr>
            <a:xfrm>
              <a:off x="9554111" y="3968090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08D631F-3606-497E-1F0B-D7A4884EF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783008" y="4135072"/>
              <a:ext cx="856880" cy="9214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6F1B6-C1E1-3E35-7B6A-F88550A9A058}"/>
              </a:ext>
            </a:extLst>
          </p:cNvPr>
          <p:cNvSpPr txBox="1"/>
          <p:nvPr/>
        </p:nvSpPr>
        <p:spPr>
          <a:xfrm>
            <a:off x="7845855" y="5933858"/>
            <a:ext cx="2143720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1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Εργασία</a:t>
            </a: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 στις εκλογές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B48231-34CA-5A1D-BF7F-34C64DE7BDE0}"/>
              </a:ext>
            </a:extLst>
          </p:cNvPr>
          <p:cNvSpPr txBox="1"/>
          <p:nvPr/>
        </p:nvSpPr>
        <p:spPr>
          <a:xfrm>
            <a:off x="3485494" y="3370815"/>
            <a:ext cx="2297898" cy="5909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457200" rtl="0">
              <a:lnSpc>
                <a:spcPct val="80000"/>
              </a:lnSpc>
            </a:pPr>
            <a:r>
              <a:rPr lang="el" sz="2000" b="0" i="0" u="none" strike="noStrike" dirty="0">
                <a:solidFill>
                  <a:srgbClr val="FFFFFF"/>
                </a:solidFill>
                <a:latin typeface="Arial"/>
                <a:ea typeface="Calibri"/>
                <a:cs typeface="Arial"/>
              </a:rPr>
              <a:t>Επίπεδα διακυβέρνησης</a:t>
            </a:r>
            <a:endParaRPr lang="en-AU" sz="20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2D2AAC6-DE47-129A-F13E-BB2FCD343769}"/>
              </a:ext>
            </a:extLst>
          </p:cNvPr>
          <p:cNvGrpSpPr/>
          <p:nvPr/>
        </p:nvGrpSpPr>
        <p:grpSpPr>
          <a:xfrm>
            <a:off x="3998420" y="1786536"/>
            <a:ext cx="1272048" cy="1272048"/>
            <a:chOff x="6840443" y="1502847"/>
            <a:chExt cx="1272048" cy="1272048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2635080E-0234-A625-860B-E7DFDA10D49B}"/>
                </a:ext>
              </a:extLst>
            </p:cNvPr>
            <p:cNvSpPr/>
            <p:nvPr/>
          </p:nvSpPr>
          <p:spPr>
            <a:xfrm>
              <a:off x="6840443" y="1502847"/>
              <a:ext cx="1272048" cy="1272048"/>
            </a:xfrm>
            <a:prstGeom prst="ellipse">
              <a:avLst/>
            </a:prstGeom>
            <a:solidFill>
              <a:srgbClr val="E6E6E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Picture 35" descr="A white building with a flag on top&#10;&#10;Description automatically generated">
              <a:extLst>
                <a:ext uri="{FF2B5EF4-FFF2-40B4-BE49-F238E27FC236}">
                  <a16:creationId xmlns:a16="http://schemas.microsoft.com/office/drawing/2014/main" id="{7A401592-7FD6-5C5F-DFC3-4C5DE550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foregroundMark x1="66195" y1="51250" x2="66195" y2="51250"/>
                          <a14:foregroundMark x1="65064" y1="51250" x2="65064" y2="51250"/>
                          <a14:foregroundMark x1="63296" y1="51250" x2="63296" y2="51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4" t="27689" r="26110" b="45081"/>
            <a:stretch>
              <a:fillRect/>
            </a:stretch>
          </p:blipFill>
          <p:spPr>
            <a:xfrm>
              <a:off x="6989969" y="1669858"/>
              <a:ext cx="972994" cy="8151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0907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A7C250A-51E4-5F4E-A81B-C37DE9ED454F}"/>
              </a:ext>
            </a:extLst>
          </p:cNvPr>
          <p:cNvSpPr txBox="1"/>
          <p:nvPr/>
        </p:nvSpPr>
        <p:spPr>
          <a:xfrm>
            <a:off x="806442" y="4215854"/>
            <a:ext cx="2718654" cy="224753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el" sz="2800" b="0" i="0" u="none" strike="noStrike" dirty="0">
                <a:latin typeface="Arial"/>
                <a:cs typeface="Arial"/>
              </a:rPr>
              <a:t>Ελέγξτε την εγγραφή σας ή ενημερώστε τα στοιχεία σας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E4CAC0-72FF-5AF8-4821-C1E62F69F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473" y="2229910"/>
            <a:ext cx="1435248" cy="1440000"/>
          </a:xfrm>
          <a:prstGeom prst="rect">
            <a:avLst/>
          </a:prstGeom>
        </p:spPr>
      </p:pic>
      <p:pic>
        <p:nvPicPr>
          <p:cNvPr id="11" name="Picture 10" descr="A qr code with black squares&#10;&#10;Description automatically generated with low confidence">
            <a:extLst>
              <a:ext uri="{FF2B5EF4-FFF2-40B4-BE49-F238E27FC236}">
                <a16:creationId xmlns:a16="http://schemas.microsoft.com/office/drawing/2014/main" id="{F52711B0-A28F-4EEB-D3BB-FC1E4EC35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168" y="2229909"/>
            <a:ext cx="1445314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3D08C-E427-3F26-C301-DD2743832C87}"/>
              </a:ext>
            </a:extLst>
          </p:cNvPr>
          <p:cNvSpPr txBox="1"/>
          <p:nvPr/>
        </p:nvSpPr>
        <p:spPr>
          <a:xfrm>
            <a:off x="4677824" y="4414805"/>
            <a:ext cx="2680104" cy="16158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algn="ctr" rtl="0"/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Μεταφρασμένες</a:t>
            </a:r>
            <a:r>
              <a:rPr lang="el" sz="2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 πληροφορίες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0177C-372D-9B01-2178-B6C19DBC0142}"/>
              </a:ext>
            </a:extLst>
          </p:cNvPr>
          <p:cNvSpPr txBox="1"/>
          <p:nvPr/>
        </p:nvSpPr>
        <p:spPr>
          <a:xfrm>
            <a:off x="8426865" y="4414804"/>
            <a:ext cx="2718654" cy="16158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32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Βρείτε την εκλογική σας περιφέρεια</a:t>
            </a:r>
          </a:p>
        </p:txBody>
      </p:sp>
      <p:pic>
        <p:nvPicPr>
          <p:cNvPr id="12" name="Picture 1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1D9F709-549D-5844-8242-0ED3F6AE24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65" y="2249312"/>
            <a:ext cx="1440000" cy="144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2578BE-811B-A204-DA80-32FC535A92A5}"/>
              </a:ext>
            </a:extLst>
          </p:cNvPr>
          <p:cNvSpPr/>
          <p:nvPr/>
        </p:nvSpPr>
        <p:spPr>
          <a:xfrm>
            <a:off x="1046480" y="1788160"/>
            <a:ext cx="2712720" cy="442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52080D-6874-10ED-16F2-B3ABC975FED6}"/>
              </a:ext>
            </a:extLst>
          </p:cNvPr>
          <p:cNvSpPr/>
          <p:nvPr/>
        </p:nvSpPr>
        <p:spPr>
          <a:xfrm>
            <a:off x="975362" y="1788160"/>
            <a:ext cx="2692398" cy="4511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416B75-9864-BCBD-3A42-B3750F63BBB0}"/>
              </a:ext>
            </a:extLst>
          </p:cNvPr>
          <p:cNvSpPr txBox="1"/>
          <p:nvPr/>
        </p:nvSpPr>
        <p:spPr>
          <a:xfrm>
            <a:off x="259080" y="215153"/>
            <a:ext cx="11673840" cy="12324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32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Σαρώστε τους κωδικούς QR για περισσότερες πληροφορίες.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8169F8-1226-B668-BCDD-1BAAF10CFAA2}"/>
              </a:ext>
            </a:extLst>
          </p:cNvPr>
          <p:cNvSpPr/>
          <p:nvPr/>
        </p:nvSpPr>
        <p:spPr>
          <a:xfrm>
            <a:off x="825097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132EE3-4EDA-6145-C3FD-E39B6D51C3A6}"/>
              </a:ext>
            </a:extLst>
          </p:cNvPr>
          <p:cNvSpPr/>
          <p:nvPr/>
        </p:nvSpPr>
        <p:spPr>
          <a:xfrm>
            <a:off x="467782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7EEEEC-AFA3-D241-9A45-788CA373BCAC}"/>
              </a:ext>
            </a:extLst>
          </p:cNvPr>
          <p:cNvSpPr/>
          <p:nvPr/>
        </p:nvSpPr>
        <p:spPr>
          <a:xfrm>
            <a:off x="8426865" y="1542689"/>
            <a:ext cx="2700000" cy="4920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14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2109D-E0F3-1880-6AD8-3AD352BCC6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2939" y="611188"/>
            <a:ext cx="4984825" cy="1357312"/>
          </a:xfrm>
        </p:spPr>
        <p:txBody>
          <a:bodyPr>
            <a:noAutofit/>
          </a:bodyPr>
          <a:lstStyle/>
          <a:p>
            <a:pPr rtl="0"/>
            <a:r>
              <a:rPr lang="el" sz="4400" b="0" i="0" u="none" strike="noStrike" dirty="0">
                <a:latin typeface="Arial"/>
                <a:cs typeface="Arial"/>
              </a:rPr>
              <a:t>Γιατί να ψηφίσω;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64A42-EA0A-D5ED-CCAD-EE00A1590E2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2940" y="1965297"/>
            <a:ext cx="4242547" cy="3401082"/>
          </a:xfrm>
        </p:spPr>
        <p:txBody>
          <a:bodyPr>
            <a:noAutofit/>
          </a:bodyPr>
          <a:lstStyle/>
          <a:p>
            <a:pPr marL="45720" indent="0" rtl="0">
              <a:buNone/>
            </a:pPr>
            <a:r>
              <a:rPr lang="el" sz="2800" b="0" i="0" u="none" strike="noStrike" dirty="0">
                <a:latin typeface="Arial"/>
                <a:cs typeface="Arial"/>
              </a:rPr>
              <a:t>Είναι σημαντικό να εκφράζουμε τη γνώμη μας και να ακούγονται οι απόψεις όλων.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rtl="0">
              <a:buNone/>
            </a:pPr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Στην Αυστραλία είναι υποχρεωτική η εγγραφή και η ψηφοφορία.</a:t>
            </a:r>
          </a:p>
          <a:p>
            <a:pPr marL="45720" indent="0">
              <a:buNone/>
            </a:pP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nline Media 3" title="The voter story: Compilation (English subtitles)">
            <a:hlinkClick r:id="" action="ppaction://media"/>
            <a:extLst>
              <a:ext uri="{FF2B5EF4-FFF2-40B4-BE49-F238E27FC236}">
                <a16:creationId xmlns:a16="http://schemas.microsoft.com/office/drawing/2014/main" id="{8FFBE620-6949-4F46-2655-D3AC837EDE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30961" y="1965297"/>
            <a:ext cx="6020753" cy="340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F8DA2-6C70-A483-7127-BE674EA2105E}"/>
              </a:ext>
            </a:extLst>
          </p:cNvPr>
          <p:cNvSpPr txBox="1"/>
          <p:nvPr/>
        </p:nvSpPr>
        <p:spPr>
          <a:xfrm>
            <a:off x="389638" y="64532"/>
            <a:ext cx="11615896" cy="1185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>
              <a:spcAft>
                <a:spcPts val="600"/>
              </a:spcAft>
            </a:pPr>
            <a:r>
              <a:rPr lang="el" sz="4400" b="0" i="0" u="none" strike="noStrike" dirty="0">
                <a:latin typeface="Arial"/>
                <a:cs typeface="Arial"/>
              </a:rPr>
              <a:t>Κοινοβούλιο σε σύγκριση με την Κυβέρνηση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F108A-5D84-F7E1-0ECD-42228AFB7630}"/>
              </a:ext>
            </a:extLst>
          </p:cNvPr>
          <p:cNvSpPr txBox="1"/>
          <p:nvPr/>
        </p:nvSpPr>
        <p:spPr>
          <a:xfrm>
            <a:off x="1468352" y="4715037"/>
            <a:ext cx="3738747" cy="293042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-109728" defTabSz="548640">
              <a:spcBef>
                <a:spcPts val="840"/>
              </a:spcBef>
            </a:pPr>
            <a:endParaRPr lang="en-AU" sz="1320" kern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09728" defTabSz="548640" rtl="0">
              <a:spcBef>
                <a:spcPts val="840"/>
              </a:spcBef>
              <a:buFont typeface="Arial" panose="020B0604020202020204" pitchFamily="34" charset="0"/>
              <a:buChar char="•"/>
            </a:pPr>
            <a:r>
              <a:rPr lang="el" sz="2800" b="0" i="0" u="none" strike="noStrike" kern="1200">
                <a:solidFill>
                  <a:srgbClr val="FFFFFF"/>
                </a:solidFill>
                <a:latin typeface="Arial"/>
                <a:cs typeface="Arial"/>
              </a:rPr>
              <a:t>Κοινοβούλιο</a:t>
            </a:r>
          </a:p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93F015-847E-D3EF-BD1A-B6B5092BEB66}"/>
              </a:ext>
            </a:extLst>
          </p:cNvPr>
          <p:cNvSpPr txBox="1"/>
          <p:nvPr/>
        </p:nvSpPr>
        <p:spPr>
          <a:xfrm>
            <a:off x="8247713" y="1575747"/>
            <a:ext cx="3327515" cy="461166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" indent="0" defTabSz="548640" rtl="0">
              <a:spcBef>
                <a:spcPts val="840"/>
              </a:spcBef>
              <a:buNone/>
            </a:pPr>
            <a:r>
              <a:rPr lang="el" sz="2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Το κόμμα ή η ομάδα κομμάτων με περισσότερους από τους μισούς αντιπροσώπους στη Βουλή των Αντιπροσώπων είναι γνωστό ως </a:t>
            </a:r>
            <a:r>
              <a:rPr lang="el" sz="28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κυβέρνηση.</a:t>
            </a:r>
            <a:endParaRPr lang="en-AU" sz="28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flag on top of Parliament House, Canberra&#10;&#10;Description automatically generated">
            <a:extLst>
              <a:ext uri="{FF2B5EF4-FFF2-40B4-BE49-F238E27FC236}">
                <a16:creationId xmlns:a16="http://schemas.microsoft.com/office/drawing/2014/main" id="{86169F50-DB36-E715-C824-ABA287EC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28" y="2142963"/>
            <a:ext cx="4940374" cy="2769723"/>
          </a:xfrm>
          <a:prstGeom prst="rect">
            <a:avLst/>
          </a:prstGeom>
        </p:spPr>
      </p:pic>
      <p:pic>
        <p:nvPicPr>
          <p:cNvPr id="9" name="Picture 8" descr="A large room with rows of seats&#10;&#10;Description automatically generated">
            <a:extLst>
              <a:ext uri="{FF2B5EF4-FFF2-40B4-BE49-F238E27FC236}">
                <a16:creationId xmlns:a16="http://schemas.microsoft.com/office/drawing/2014/main" id="{AA007AE2-ADE7-631D-9558-D0840A9EF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1254311"/>
            <a:ext cx="1997534" cy="2024899"/>
          </a:xfrm>
          <a:prstGeom prst="rect">
            <a:avLst/>
          </a:prstGeom>
        </p:spPr>
      </p:pic>
      <p:pic>
        <p:nvPicPr>
          <p:cNvPr id="11" name="Picture 10" descr="A room with red carpet and a round table&#10;&#10;Description automatically generated with medium confidence">
            <a:extLst>
              <a:ext uri="{FF2B5EF4-FFF2-40B4-BE49-F238E27FC236}">
                <a16:creationId xmlns:a16="http://schemas.microsoft.com/office/drawing/2014/main" id="{DE169956-5CFF-3E0F-00BB-F02E040BDD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93" y="3824510"/>
            <a:ext cx="2036130" cy="20454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FE213-122F-3697-3E82-C586A7DE392B}"/>
              </a:ext>
            </a:extLst>
          </p:cNvPr>
          <p:cNvSpPr txBox="1"/>
          <p:nvPr/>
        </p:nvSpPr>
        <p:spPr>
          <a:xfrm>
            <a:off x="5863093" y="3290680"/>
            <a:ext cx="203613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4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Βουλή των Αντιπροσώπων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90A541-A3E0-AA1E-BAEA-C7E942703566}"/>
              </a:ext>
            </a:extLst>
          </p:cNvPr>
          <p:cNvSpPr txBox="1"/>
          <p:nvPr/>
        </p:nvSpPr>
        <p:spPr>
          <a:xfrm>
            <a:off x="5863094" y="5874698"/>
            <a:ext cx="2036130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algn="ctr" rtl="0"/>
            <a:r>
              <a:rPr lang="el" sz="1600" b="1" i="0" u="none" strike="noStrike" dirty="0">
                <a:solidFill>
                  <a:srgbClr val="FFFFFF"/>
                </a:solidFill>
                <a:latin typeface="Arial"/>
                <a:cs typeface="Arial"/>
              </a:rPr>
              <a:t>Γερουσία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0495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9B61E-D13D-6916-8AD5-CC8EBC3CB8CA}"/>
              </a:ext>
            </a:extLst>
          </p:cNvPr>
          <p:cNvSpPr txBox="1"/>
          <p:nvPr/>
        </p:nvSpPr>
        <p:spPr>
          <a:xfrm>
            <a:off x="839415" y="288032"/>
            <a:ext cx="8831709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l" sz="44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Τα 3 επίπεδα διακυβέρνησης</a:t>
            </a:r>
            <a:endParaRPr kumimoji="0" lang="en-A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724F43-1331-5B36-8D5E-A7F918A0403E}"/>
              </a:ext>
            </a:extLst>
          </p:cNvPr>
          <p:cNvSpPr txBox="1"/>
          <p:nvPr/>
        </p:nvSpPr>
        <p:spPr>
          <a:xfrm>
            <a:off x="958119" y="2252021"/>
            <a:ext cx="2974020" cy="1008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el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Ομοσπονδιακή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ADBF6DF-EE3D-AD63-DB16-E61AB79BF7FA}"/>
              </a:ext>
            </a:extLst>
          </p:cNvPr>
          <p:cNvSpPr txBox="1"/>
          <p:nvPr/>
        </p:nvSpPr>
        <p:spPr>
          <a:xfrm>
            <a:off x="4436817" y="1903716"/>
            <a:ext cx="2988852" cy="1356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el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Πολιτειακή/</a:t>
            </a:r>
            <a:br>
              <a:rPr kumimoji="0" lang="en-PH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</a:br>
            <a:r>
              <a:rPr kumimoji="0" lang="el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Επικράτειας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6571DAC-B96E-0ED0-2C6B-DE037113A0FE}"/>
              </a:ext>
            </a:extLst>
          </p:cNvPr>
          <p:cNvSpPr txBox="1"/>
          <p:nvPr/>
        </p:nvSpPr>
        <p:spPr>
          <a:xfrm>
            <a:off x="8637817" y="2252021"/>
            <a:ext cx="1594183" cy="10080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400"/>
              </a:spcBef>
              <a:spcAft>
                <a:spcPct val="0"/>
              </a:spcAft>
              <a:buClr>
                <a:srgbClr val="6E267B"/>
              </a:buClr>
              <a:buSzPct val="80000"/>
              <a:buFont typeface="Corbel" pitchFamily="34" charset="0"/>
              <a:buNone/>
              <a:defRPr/>
            </a:pPr>
            <a:r>
              <a:rPr kumimoji="0" lang="el" sz="3200" b="0" i="0" u="none" strike="noStrike" kern="1200" cap="none" spc="0" normalizeH="0" baseline="0" noProof="0" dirty="0">
                <a:solidFill>
                  <a:srgbClr val="09C1E0"/>
                </a:solidFill>
                <a:uLnTx/>
                <a:uFillTx/>
                <a:latin typeface="Arial"/>
                <a:cs typeface="Arial"/>
              </a:rPr>
              <a:t>Τοπική</a:t>
            </a:r>
          </a:p>
        </p:txBody>
      </p:sp>
      <p:pic>
        <p:nvPicPr>
          <p:cNvPr id="6" name="Picture 5" descr="A green map with a yellow dot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69199CAE-BC88-D550-BE65-17B576B12C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1176602" y="3260077"/>
            <a:ext cx="2532077" cy="2218099"/>
          </a:xfrm>
          <a:prstGeom prst="rect">
            <a:avLst/>
          </a:prstGeom>
        </p:spPr>
      </p:pic>
      <p:pic>
        <p:nvPicPr>
          <p:cNvPr id="7" name="Picture 6" descr="A map of australia with gold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4DBFDA20-1B57-CC3E-D37E-90AD629B47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4612738" y="3260077"/>
            <a:ext cx="2628695" cy="2297762"/>
          </a:xfrm>
          <a:prstGeom prst="rect">
            <a:avLst/>
          </a:prstGeom>
        </p:spPr>
      </p:pic>
      <p:pic>
        <p:nvPicPr>
          <p:cNvPr id="8" name="Picture 7" descr="A map of australia with dots&#10;&#10;Description automatically generated">
            <a:hlinkClick r:id="rId7" action="ppaction://hlinksldjump"/>
            <a:extLst>
              <a:ext uri="{FF2B5EF4-FFF2-40B4-BE49-F238E27FC236}">
                <a16:creationId xmlns:a16="http://schemas.microsoft.com/office/drawing/2014/main" id="{73F43FC8-D104-891B-6568-ECAE1618AA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8145492" y="3260077"/>
            <a:ext cx="2576322" cy="2297762"/>
          </a:xfrm>
          <a:prstGeom prst="rect">
            <a:avLst/>
          </a:prstGeom>
        </p:spPr>
      </p:pic>
      <p:pic>
        <p:nvPicPr>
          <p:cNvPr id="10" name="Picture 9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53BCDFA7-4253-5906-7562-191D8647202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3416209" y="4376342"/>
            <a:ext cx="584940" cy="584940"/>
          </a:xfrm>
          <a:prstGeom prst="rect">
            <a:avLst/>
          </a:prstGeom>
        </p:spPr>
      </p:pic>
      <p:pic>
        <p:nvPicPr>
          <p:cNvPr id="12" name="Picture 11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442B80CD-0A2F-3356-65B6-CC0EB21EC57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6873783" y="4376344"/>
            <a:ext cx="584940" cy="584940"/>
          </a:xfrm>
          <a:prstGeom prst="rect">
            <a:avLst/>
          </a:prstGeom>
        </p:spPr>
      </p:pic>
      <p:pic>
        <p:nvPicPr>
          <p:cNvPr id="14" name="Picture 13" descr="A black rectangle with white dots&#10;&#10;Description automatically generated">
            <a:extLst>
              <a:ext uri="{FF2B5EF4-FFF2-40B4-BE49-F238E27FC236}">
                <a16:creationId xmlns:a16="http://schemas.microsoft.com/office/drawing/2014/main" id="{AC9F0E07-3868-A6BA-0B22-31D6784500E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2764">
            <a:off x="10327039" y="4376343"/>
            <a:ext cx="584940" cy="58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522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1C8B1-3C43-FF6D-F6E3-3C2FAF8F4A43}"/>
              </a:ext>
            </a:extLst>
          </p:cNvPr>
          <p:cNvSpPr txBox="1"/>
          <p:nvPr/>
        </p:nvSpPr>
        <p:spPr>
          <a:xfrm>
            <a:off x="847725" y="-66675"/>
            <a:ext cx="9067800" cy="1355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el" sz="4400" b="0" i="0" u="none" strike="noStrike">
                <a:latin typeface="Arial"/>
                <a:cs typeface="Arial"/>
              </a:rPr>
              <a:t>Ομοσπονδιακή Κυβέρνηση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17244D-8BAF-C0DB-7EEF-48359A97DB8D}"/>
              </a:ext>
            </a:extLst>
          </p:cNvPr>
          <p:cNvSpPr txBox="1"/>
          <p:nvPr/>
        </p:nvSpPr>
        <p:spPr>
          <a:xfrm>
            <a:off x="8331349" y="4158650"/>
            <a:ext cx="3168352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Η Ομοσπονδιακή Βουλή θεσπίζει νόμους για όλα τα εθνικά θέματα όπως την άμυνα και τη μετανάστευση. </a:t>
            </a:r>
          </a:p>
          <a:p>
            <a:pPr algn="ctr"/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Η Αυστραλία έχει 1 ομοσπονδιακή βουλή – </a:t>
            </a:r>
            <a:br>
              <a:rPr lang="en-PH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στην Καμπέρα</a:t>
            </a:r>
          </a:p>
          <a:p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2E1C6-1583-B210-AC84-FD30995BE177}"/>
              </a:ext>
            </a:extLst>
          </p:cNvPr>
          <p:cNvSpPr/>
          <p:nvPr/>
        </p:nvSpPr>
        <p:spPr>
          <a:xfrm>
            <a:off x="847725" y="3915174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5A0F7-9538-7776-F0AF-2A0C45659D22}"/>
              </a:ext>
            </a:extLst>
          </p:cNvPr>
          <p:cNvSpPr/>
          <p:nvPr/>
        </p:nvSpPr>
        <p:spPr>
          <a:xfrm>
            <a:off x="5630490" y="3915172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green map with a yellow dot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DA193DE-B58A-36E2-1995-369E7B68E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769" r="92857">
                        <a14:foregroundMark x1="8840" y1="35400" x2="8840" y2="35400"/>
                        <a14:foregroundMark x1="92857" y1="41450" x2="92857" y2="41450"/>
                        <a14:foregroundMark x1="77581" y1="68000" x2="77581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5" b="26551"/>
          <a:stretch>
            <a:fillRect/>
          </a:stretch>
        </p:blipFill>
        <p:spPr>
          <a:xfrm>
            <a:off x="7928196" y="391026"/>
            <a:ext cx="3858575" cy="3380111"/>
          </a:xfrm>
          <a:prstGeom prst="rect">
            <a:avLst/>
          </a:prstGeom>
        </p:spPr>
      </p:pic>
      <p:pic>
        <p:nvPicPr>
          <p:cNvPr id="8" name="Picture 7" descr="Parliament House, Canberra with a flag on top&#10;&#10;Description automatically generated">
            <a:extLst>
              <a:ext uri="{FF2B5EF4-FFF2-40B4-BE49-F238E27FC236}">
                <a16:creationId xmlns:a16="http://schemas.microsoft.com/office/drawing/2014/main" id="{FFE5AD4B-849B-9C58-B033-378E49E879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8598" r="-7069" b="22301"/>
          <a:stretch>
            <a:fillRect/>
          </a:stretch>
        </p:blipFill>
        <p:spPr>
          <a:xfrm>
            <a:off x="1767971" y="1342700"/>
            <a:ext cx="5686424" cy="2449476"/>
          </a:xfrm>
          <a:prstGeom prst="rect">
            <a:avLst/>
          </a:prstGeom>
        </p:spPr>
      </p:pic>
      <p:pic>
        <p:nvPicPr>
          <p:cNvPr id="9" name="Picture 8" descr="A close-up of a sign&#10;&#10;Description automatically generated">
            <a:extLst>
              <a:ext uri="{FF2B5EF4-FFF2-40B4-BE49-F238E27FC236}">
                <a16:creationId xmlns:a16="http://schemas.microsoft.com/office/drawing/2014/main" id="{B67DF746-7F50-A5B1-841D-0B6F10246D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74" y="4476283"/>
            <a:ext cx="1412304" cy="144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1EAF30-8D6C-E1BA-E6C3-715D5D3764CC}"/>
              </a:ext>
            </a:extLst>
          </p:cNvPr>
          <p:cNvSpPr/>
          <p:nvPr/>
        </p:nvSpPr>
        <p:spPr>
          <a:xfrm>
            <a:off x="3248551" y="391517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logo of a military force&#10;&#10;Description automatically generated">
            <a:extLst>
              <a:ext uri="{FF2B5EF4-FFF2-40B4-BE49-F238E27FC236}">
                <a16:creationId xmlns:a16="http://schemas.microsoft.com/office/drawing/2014/main" id="{5C09DBEA-8B93-C1BE-3634-0C4E209FD5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683" y="4476283"/>
            <a:ext cx="1922366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88ABE-FDEE-3A24-BEF5-A7E02287C9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8003" y="4491682"/>
            <a:ext cx="18156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251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3ADD-D8B9-30C3-9F22-78464CBAA05F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1D3C74-E581-0B0B-E299-7E287341E003}"/>
              </a:ext>
            </a:extLst>
          </p:cNvPr>
          <p:cNvSpPr txBox="1"/>
          <p:nvPr/>
        </p:nvSpPr>
        <p:spPr>
          <a:xfrm>
            <a:off x="7346741" y="3819027"/>
            <a:ext cx="3465466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Τα κοινοβούλια των πολιτειών και των επικρατειών θεσπίζουν νόμους για θέματα πολιτείας και επικράτειας, όπως νοσοκομεία και σχολεία. Η Αυστραλία έχει </a:t>
            </a:r>
            <a:br>
              <a:rPr lang="en-PH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6 κοινοβούλια πολιτειών και </a:t>
            </a:r>
            <a:br>
              <a:rPr lang="en-PH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2 επικρατειών - ένα σε κάθε πρωτεύουσα.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019F00-3F31-E49B-0A47-4B2BA5C1A2F3}"/>
              </a:ext>
            </a:extLst>
          </p:cNvPr>
          <p:cNvSpPr txBox="1"/>
          <p:nvPr/>
        </p:nvSpPr>
        <p:spPr>
          <a:xfrm>
            <a:off x="715892" y="-9525"/>
            <a:ext cx="9159946" cy="13573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el" sz="4400" b="0" i="0" u="none" strike="noStrike">
                <a:latin typeface="Arial"/>
                <a:cs typeface="Arial"/>
              </a:rPr>
              <a:t>Πολιτειακή Κυβέρνηση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8F3B7-9A2E-2A08-5222-EE7B7C8B387F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3FABCF-38AE-7663-BC87-030772B5C7BD}"/>
              </a:ext>
            </a:extLst>
          </p:cNvPr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C331B8-8A23-6FCA-6BF3-D14150CB5BA4}"/>
              </a:ext>
            </a:extLst>
          </p:cNvPr>
          <p:cNvSpPr/>
          <p:nvPr/>
        </p:nvSpPr>
        <p:spPr>
          <a:xfrm>
            <a:off x="2256977" y="3903417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map of australia with gold dots&#10;&#10;Description automatically generated">
            <a:hlinkClick r:id="rId3" action="ppaction://hlinksldjump"/>
            <a:extLst>
              <a:ext uri="{FF2B5EF4-FFF2-40B4-BE49-F238E27FC236}">
                <a16:creationId xmlns:a16="http://schemas.microsoft.com/office/drawing/2014/main" id="{64F04478-1F1F-D485-EBE2-109A18A27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658" r="94767">
                        <a14:foregroundMark x1="21358" y1="28800" x2="21358" y2="28800"/>
                        <a14:foregroundMark x1="44908" y1="20850" x2="44908" y2="20850"/>
                        <a14:foregroundMark x1="43989" y1="15300" x2="43989" y2="15300"/>
                        <a14:foregroundMark x1="70509" y1="19400" x2="70509" y2="19400"/>
                        <a14:foregroundMark x1="70085" y1="11750" x2="70085" y2="11750"/>
                        <a14:foregroundMark x1="67893" y1="23750" x2="73126" y2="29750"/>
                        <a14:foregroundMark x1="73126" y1="29750" x2="75813" y2="38300"/>
                        <a14:foregroundMark x1="75813" y1="38300" x2="64993" y2="43900"/>
                        <a14:foregroundMark x1="64993" y1="43900" x2="40736" y2="27100"/>
                        <a14:foregroundMark x1="40736" y1="27100" x2="29774" y2="33550"/>
                        <a14:foregroundMark x1="29774" y1="33550" x2="34088" y2="35000"/>
                        <a14:foregroundMark x1="74752" y1="42750" x2="76521" y2="54250"/>
                        <a14:foregroundMark x1="76521" y1="54250" x2="87482" y2="50100"/>
                        <a14:foregroundMark x1="87482" y1="50100" x2="92928" y2="39900"/>
                        <a14:foregroundMark x1="92928" y1="39900" x2="71429" y2="48250"/>
                        <a14:foregroundMark x1="71429" y1="48250" x2="69802" y2="57450"/>
                        <a14:foregroundMark x1="69802" y1="57450" x2="70085" y2="57700"/>
                        <a14:foregroundMark x1="82815" y1="62050" x2="82815" y2="62050"/>
                        <a14:foregroundMark x1="81471" y1="65100" x2="77581" y2="64950"/>
                        <a14:foregroundMark x1="65842" y1="49650" x2="57992" y2="42000"/>
                        <a14:foregroundMark x1="57992" y1="42000" x2="35714" y2="38950"/>
                        <a14:foregroundMark x1="35714" y1="38950" x2="18741" y2="45150"/>
                        <a14:foregroundMark x1="57992" y1="30100" x2="51202" y2="17850"/>
                        <a14:foregroundMark x1="51202" y1="17850" x2="42008" y2="22250"/>
                        <a14:foregroundMark x1="42008" y1="22250" x2="33098" y2="20850"/>
                        <a14:foregroundMark x1="70297" y1="15600" x2="76308" y2="31150"/>
                        <a14:foregroundMark x1="76308" y1="31150" x2="82037" y2="37350"/>
                        <a14:foregroundMark x1="82037" y1="37350" x2="82249" y2="38150"/>
                        <a14:foregroundMark x1="94767" y1="35900" x2="94767" y2="35900"/>
                        <a14:foregroundMark x1="92504" y1="39600" x2="92504" y2="39600"/>
                        <a14:foregroundMark x1="59264" y1="52650" x2="59264" y2="52650"/>
                        <a14:foregroundMark x1="62447" y1="53750" x2="62447" y2="53750"/>
                        <a14:foregroundMark x1="62659" y1="52650" x2="62659" y2="52650"/>
                        <a14:foregroundMark x1="77935" y1="57300" x2="77935" y2="57300"/>
                        <a14:foregroundMark x1="58345" y1="54400" x2="58345" y2="54400"/>
                        <a14:foregroundMark x1="5658" y1="33950" x2="5658" y2="33950"/>
                        <a14:foregroundMark x1="44130" y1="12950" x2="44130" y2="12950"/>
                        <a14:foregroundMark x1="44696" y1="12150" x2="44696" y2="12150"/>
                        <a14:foregroundMark x1="41726" y1="13050" x2="41726" y2="13050"/>
                        <a14:foregroundMark x1="42291" y1="12550" x2="42291" y2="12550"/>
                        <a14:foregroundMark x1="47171" y1="11750" x2="47171" y2="11750"/>
                        <a14:foregroundMark x1="56860" y1="16500" x2="56860" y2="16500"/>
                        <a14:foregroundMark x1="63579" y1="21000" x2="63579" y2="2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33" b="29667"/>
          <a:stretch>
            <a:fillRect/>
          </a:stretch>
        </p:blipFill>
        <p:spPr>
          <a:xfrm>
            <a:off x="7037598" y="253426"/>
            <a:ext cx="4079133" cy="3565601"/>
          </a:xfrm>
          <a:prstGeom prst="rect">
            <a:avLst/>
          </a:prstGeom>
        </p:spPr>
      </p:pic>
      <p:pic>
        <p:nvPicPr>
          <p:cNvPr id="11" name="Picture 10" descr="A cartoon of a hospital&#10;&#10;Description automatically generated">
            <a:extLst>
              <a:ext uri="{FF2B5EF4-FFF2-40B4-BE49-F238E27FC236}">
                <a16:creationId xmlns:a16="http://schemas.microsoft.com/office/drawing/2014/main" id="{D386584A-3A42-CA11-C606-FA915891FF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42" b="89973" l="8000" r="91333">
                        <a14:foregroundMark x1="18778" y1="8379" x2="18778" y2="8379"/>
                        <a14:foregroundMark x1="19889" y1="16758" x2="19889" y2="16758"/>
                        <a14:foregroundMark x1="18111" y1="14835" x2="18111" y2="14835"/>
                        <a14:foregroundMark x1="14111" y1="13187" x2="14111" y2="13187"/>
                        <a14:foregroundMark x1="22000" y1="27885" x2="22000" y2="27885"/>
                        <a14:foregroundMark x1="30444" y1="25687" x2="30444" y2="25687"/>
                        <a14:foregroundMark x1="8000" y1="41071" x2="8000" y2="41071"/>
                        <a14:foregroundMark x1="88778" y1="74038" x2="88778" y2="74038"/>
                        <a14:foregroundMark x1="91333" y1="82143" x2="91333" y2="82143"/>
                        <a14:foregroundMark x1="87556" y1="77198" x2="87556" y2="7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87" y="1494764"/>
            <a:ext cx="2225275" cy="180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1EEA77-90FF-456F-10F3-F8DD008EBF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839507"/>
            <a:ext cx="2286000" cy="13807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C72DEF-2B71-33A5-CE98-EBB6348871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53" y="4395583"/>
            <a:ext cx="2181048" cy="15267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743BE26-0300-60A8-B8DD-EA1ED7DDF965}"/>
              </a:ext>
            </a:extLst>
          </p:cNvPr>
          <p:cNvSpPr txBox="1"/>
          <p:nvPr/>
        </p:nvSpPr>
        <p:spPr>
          <a:xfrm>
            <a:off x="1407062" y="3338262"/>
            <a:ext cx="1133644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Νοσοκομεία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F2AE74-015C-B740-E04D-E090BCF4B71D}"/>
              </a:ext>
            </a:extLst>
          </p:cNvPr>
          <p:cNvSpPr txBox="1"/>
          <p:nvPr/>
        </p:nvSpPr>
        <p:spPr>
          <a:xfrm>
            <a:off x="3619500" y="3379942"/>
            <a:ext cx="228599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l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Αστυνομία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3ECB24-D2B7-CD1E-F4E9-B1CFE5686CA1}"/>
              </a:ext>
            </a:extLst>
          </p:cNvPr>
          <p:cNvSpPr txBox="1"/>
          <p:nvPr/>
        </p:nvSpPr>
        <p:spPr>
          <a:xfrm>
            <a:off x="2907695" y="6009313"/>
            <a:ext cx="1005403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>
                <a:solidFill>
                  <a:srgbClr val="FFFFFF"/>
                </a:solidFill>
                <a:latin typeface="Arial"/>
                <a:cs typeface="Arial"/>
              </a:rPr>
              <a:t>Σχολεία</a:t>
            </a:r>
          </a:p>
        </p:txBody>
      </p:sp>
    </p:spTree>
    <p:extLst>
      <p:ext uri="{BB962C8B-B14F-4D97-AF65-F5344CB8AC3E}">
        <p14:creationId xmlns:p14="http://schemas.microsoft.com/office/powerpoint/2010/main" val="5685861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5872F-05EC-8E02-3228-9E584FF6C612}"/>
              </a:ext>
            </a:extLst>
          </p:cNvPr>
          <p:cNvSpPr txBox="1"/>
          <p:nvPr/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E492E-E157-0BE7-4C71-DDC63461055D}"/>
              </a:ext>
            </a:extLst>
          </p:cNvPr>
          <p:cNvSpPr txBox="1"/>
          <p:nvPr/>
        </p:nvSpPr>
        <p:spPr>
          <a:xfrm>
            <a:off x="7458386" y="3851083"/>
            <a:ext cx="3449868" cy="20313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Τα τοπικά δημοτικά συμβούλια θεσπίζουν κανονισμούς για τοπικά θέματα όπως η συλλογή σκουπιδιών και οι βιβλιοθήκες. Η Αυστραλία έχει πάνω από 500 τοπικά δημοτικά συμβούλια σε όλο το έθνος.</a:t>
            </a:r>
          </a:p>
          <a:p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86A167-8E95-4E9C-6834-E51445ABA2C7}"/>
              </a:ext>
            </a:extLst>
          </p:cNvPr>
          <p:cNvSpPr txBox="1"/>
          <p:nvPr/>
        </p:nvSpPr>
        <p:spPr>
          <a:xfrm>
            <a:off x="439738" y="-69056"/>
            <a:ext cx="9875837" cy="1357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el" sz="4400" b="0" i="0" u="none" strike="noStrike">
                <a:latin typeface="Arial"/>
                <a:cs typeface="Arial"/>
              </a:rPr>
              <a:t>Τοπική Αυτοδιοίκηση</a:t>
            </a:r>
          </a:p>
        </p:txBody>
      </p:sp>
      <p:pic>
        <p:nvPicPr>
          <p:cNvPr id="5" name="Picture 4" descr="A map of australia with dots&#10;&#10;Description automatically generated">
            <a:hlinkClick r:id="rId2" action="ppaction://hlinksldjump"/>
            <a:extLst>
              <a:ext uri="{FF2B5EF4-FFF2-40B4-BE49-F238E27FC236}">
                <a16:creationId xmlns:a16="http://schemas.microsoft.com/office/drawing/2014/main" id="{356AA2F8-3532-6522-3004-5634D9F7B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00" b="90000" l="7143" r="92716">
                        <a14:foregroundMark x1="57567" y1="8850" x2="57567" y2="8850"/>
                        <a14:foregroundMark x1="73479" y1="7400" x2="73479" y2="7400"/>
                        <a14:foregroundMark x1="92716" y1="33800" x2="92716" y2="33800"/>
                        <a14:foregroundMark x1="91584" y1="29850" x2="91584" y2="29850"/>
                        <a14:foregroundMark x1="61315" y1="48600" x2="61315" y2="48600"/>
                        <a14:foregroundMark x1="75530" y1="62300" x2="75530" y2="62300"/>
                        <a14:foregroundMark x1="7709" y1="28400" x2="7709" y2="28400"/>
                        <a14:foregroundMark x1="7143" y1="36050" x2="7143" y2="36050"/>
                        <a14:foregroundMark x1="7567" y1="30350" x2="7567" y2="3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b="32791"/>
          <a:stretch>
            <a:fillRect/>
          </a:stretch>
        </p:blipFill>
        <p:spPr>
          <a:xfrm>
            <a:off x="7287160" y="318811"/>
            <a:ext cx="3792320" cy="33822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D8175D-FEE9-07F6-0965-C062FBB40CE3}"/>
              </a:ext>
            </a:extLst>
          </p:cNvPr>
          <p:cNvSpPr/>
          <p:nvPr/>
        </p:nvSpPr>
        <p:spPr>
          <a:xfrm>
            <a:off x="847725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B49532-6356-6567-D287-C5E18D261A41}"/>
              </a:ext>
            </a:extLst>
          </p:cNvPr>
          <p:cNvSpPr/>
          <p:nvPr/>
        </p:nvSpPr>
        <p:spPr>
          <a:xfrm>
            <a:off x="3619500" y="1181501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55E495-43EC-F25C-8309-6891CFCEDB8B}"/>
              </a:ext>
            </a:extLst>
          </p:cNvPr>
          <p:cNvSpPr/>
          <p:nvPr/>
        </p:nvSpPr>
        <p:spPr>
          <a:xfrm>
            <a:off x="847725" y="3915176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AU" baseline="-25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7E9D8-0706-1E6E-6EE3-0E803D41FD26}"/>
              </a:ext>
            </a:extLst>
          </p:cNvPr>
          <p:cNvSpPr/>
          <p:nvPr/>
        </p:nvSpPr>
        <p:spPr>
          <a:xfrm>
            <a:off x="3619500" y="3915175"/>
            <a:ext cx="2286000" cy="256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el" sz="1800" b="0" i="0" u="none" strike="noStrike" baseline="-25000">
                <a:latin typeface="Arial"/>
                <a:cs typeface="Arial"/>
              </a:rPr>
              <a:t>(εισάγετε φωτογραφία του τοπικού μέλους για την περιοχή)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80F6-CE85-6764-A52C-55264BF60A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418" y="1697891"/>
            <a:ext cx="2286000" cy="14918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A3A746-C0EF-A2E0-783C-2F65A35504FC}"/>
              </a:ext>
            </a:extLst>
          </p:cNvPr>
          <p:cNvSpPr txBox="1"/>
          <p:nvPr/>
        </p:nvSpPr>
        <p:spPr>
          <a:xfrm>
            <a:off x="847725" y="3361178"/>
            <a:ext cx="228191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Συλλογή σκουπιδιών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B630F-28E4-C9EB-8921-987C0C39B594}"/>
              </a:ext>
            </a:extLst>
          </p:cNvPr>
          <p:cNvSpPr txBox="1"/>
          <p:nvPr/>
        </p:nvSpPr>
        <p:spPr>
          <a:xfrm>
            <a:off x="3615417" y="3361178"/>
            <a:ext cx="2285999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Βιβλιοθήκες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3BD3A-04BD-B627-9291-B7D7B0E128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>
          <a:xfrm>
            <a:off x="862965" y="4367933"/>
            <a:ext cx="2270760" cy="1514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F832B8-AD65-AE04-E5C5-5FDBC16054DB}"/>
              </a:ext>
            </a:extLst>
          </p:cNvPr>
          <p:cNvSpPr txBox="1"/>
          <p:nvPr/>
        </p:nvSpPr>
        <p:spPr>
          <a:xfrm>
            <a:off x="862965" y="6063734"/>
            <a:ext cx="226667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Τοπικοί δρόμοι</a:t>
            </a:r>
          </a:p>
        </p:txBody>
      </p:sp>
      <p:pic>
        <p:nvPicPr>
          <p:cNvPr id="15" name="Picture 14" descr="A garbage truck on the street&#10;&#10;Description automatically generated">
            <a:extLst>
              <a:ext uri="{FF2B5EF4-FFF2-40B4-BE49-F238E27FC236}">
                <a16:creationId xmlns:a16="http://schemas.microsoft.com/office/drawing/2014/main" id="{4B7207A9-08A9-99E9-9ED8-0735D4B66F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" t="4649" r="10814" b="2667"/>
          <a:stretch>
            <a:fillRect/>
          </a:stretch>
        </p:blipFill>
        <p:spPr>
          <a:xfrm>
            <a:off x="837340" y="1619400"/>
            <a:ext cx="2292302" cy="1448919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B3FBBA7-6193-6A7E-46F0-A73795DF1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" b="4501"/>
          <a:stretch>
            <a:fillRect/>
          </a:stretch>
        </p:blipFill>
        <p:spPr bwMode="auto">
          <a:xfrm>
            <a:off x="3615418" y="4367933"/>
            <a:ext cx="2286000" cy="148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6A96C1-EBEF-A0B1-65F6-7BC50A111EC3}"/>
              </a:ext>
            </a:extLst>
          </p:cNvPr>
          <p:cNvSpPr txBox="1"/>
          <p:nvPr/>
        </p:nvSpPr>
        <p:spPr>
          <a:xfrm>
            <a:off x="3604584" y="6063734"/>
            <a:ext cx="228599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0"/>
            <a:r>
              <a:rPr lang="el" sz="1800" b="0" i="0" u="none" strike="noStrike" dirty="0">
                <a:solidFill>
                  <a:srgbClr val="FFFFFF"/>
                </a:solidFill>
                <a:latin typeface="Arial"/>
                <a:cs typeface="Arial"/>
              </a:rPr>
              <a:t>Οδική σήμανση</a:t>
            </a:r>
          </a:p>
        </p:txBody>
      </p:sp>
    </p:spTree>
    <p:extLst>
      <p:ext uri="{BB962C8B-B14F-4D97-AF65-F5344CB8AC3E}">
        <p14:creationId xmlns:p14="http://schemas.microsoft.com/office/powerpoint/2010/main" val="37934340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6C8F59-0A2B-443E-DF2E-11165421D4C4}"/>
              </a:ext>
            </a:extLst>
          </p:cNvPr>
          <p:cNvSpPr txBox="1"/>
          <p:nvPr/>
        </p:nvSpPr>
        <p:spPr>
          <a:xfrm>
            <a:off x="1143000" y="772880"/>
            <a:ext cx="9367221" cy="135636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HelveticaNeueLT Std Thin" panose="020B0403020202020204" pitchFamily="34" charset="0"/>
                <a:ea typeface="+mj-ea"/>
                <a:cs typeface="+mj-cs"/>
              </a:defRPr>
            </a:lvl1pPr>
          </a:lstStyle>
          <a:p>
            <a:r>
              <a:rPr lang="el" sz="4400" b="0" i="0" u="none" strike="noStrike" dirty="0">
                <a:latin typeface="Arial"/>
                <a:cs typeface="Arial"/>
              </a:rPr>
              <a:t>Ποιος </a:t>
            </a:r>
            <a:r>
              <a:rPr lang="el" dirty="0">
                <a:latin typeface="Arial"/>
                <a:cs typeface="Arial"/>
              </a:rPr>
              <a:t>πληροί τα</a:t>
            </a:r>
            <a:r>
              <a:rPr lang="el" sz="4400" b="0" i="0" u="none" strike="noStrike" dirty="0">
                <a:latin typeface="Arial"/>
                <a:cs typeface="Arial"/>
              </a:rPr>
              <a:t> κριτήρια εγγραφής;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A3512EB-97EF-9DE7-5AF2-A76BB5C12587}"/>
              </a:ext>
            </a:extLst>
          </p:cNvPr>
          <p:cNvSpPr txBox="1"/>
          <p:nvPr/>
        </p:nvSpPr>
        <p:spPr>
          <a:xfrm>
            <a:off x="6730314" y="2204720"/>
            <a:ext cx="4862246" cy="39631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rtl="0">
              <a:buFont typeface="Corbel" pitchFamily="34" charset="0"/>
              <a:buNone/>
            </a:pPr>
            <a:r>
              <a:rPr lang="el" sz="2200" b="0" i="0" u="none" strike="noStrike">
                <a:latin typeface="Arial"/>
                <a:cs typeface="Arial"/>
              </a:rPr>
              <a:t>Για να ψηφίσετε στις εκλογές πρέπει να εγγραφείτε.</a:t>
            </a:r>
          </a:p>
          <a:p>
            <a:pPr marL="45720" indent="0">
              <a:buFont typeface="Corbel" pitchFamily="34" charset="0"/>
              <a:buNone/>
            </a:pP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el" sz="2200" b="0" i="0" u="none" strike="noStrike">
                <a:latin typeface="Arial"/>
                <a:cs typeface="Arial"/>
              </a:rPr>
              <a:t>Για να εγγραφείτε πρέπει να είστε:</a:t>
            </a:r>
          </a:p>
          <a:p>
            <a:pPr lvl="1" rtl="0"/>
            <a:r>
              <a:rPr lang="el" sz="2000" b="0" i="0" u="none" strike="noStrike">
                <a:latin typeface="Arial"/>
                <a:cs typeface="Arial"/>
              </a:rPr>
              <a:t>Αυστραλός πολίτης,</a:t>
            </a:r>
          </a:p>
          <a:p>
            <a:pPr lvl="1" rtl="0"/>
            <a:r>
              <a:rPr lang="el" sz="2000" b="0" i="0" u="none" strike="noStrike">
                <a:latin typeface="Arial"/>
                <a:cs typeface="Arial"/>
              </a:rPr>
              <a:t>Ηλικίας 18 ετών και άνω, και</a:t>
            </a:r>
          </a:p>
          <a:p>
            <a:pPr marL="45720" indent="0">
              <a:buFont typeface="Corbel" pitchFamily="34" charset="0"/>
              <a:buNone/>
            </a:pP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/>
            <a:r>
              <a:rPr lang="el" sz="2200" b="0" i="0" u="none" strike="noStrike">
                <a:latin typeface="Arial"/>
                <a:cs typeface="Arial"/>
              </a:rPr>
              <a:t>Εάν είστε 16 ή 17 ετών μπορείτε να εγγραφείτε τώρα, οπότε όταν γίνετε 18 ετών θα μπορείτε να ψηφίσετε.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8CA8A-1F23-304B-B568-56C27E993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657" y="2412213"/>
            <a:ext cx="4672343" cy="311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69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8.0.7"/>
  <p:tag name="AS_OS" val="Unix 5.10.228.219"/>
  <p:tag name="AS_RELEASE_DATE" val="2024.11.14"/>
  <p:tag name="AS_TITLE" val="Aspose.Slides for .NET6"/>
  <p:tag name="AS_VERSION" val="24.11"/>
</p:tagLst>
</file>

<file path=ppt/theme/theme1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C PowerPoint template - REFERENDUM_IEPP_01.pptx" id="{A16F0964-05BC-4EFF-862A-616C5DB0D1BF}" vid="{BF4F0A6D-EB76-4132-86D0-624F5E52BFF7}"/>
    </a:ext>
  </a:extLst>
</a:theme>
</file>

<file path=ppt/theme/theme2.xml><?xml version="1.0" encoding="utf-8"?>
<a:theme xmlns:a="http://schemas.openxmlformats.org/drawingml/2006/main" name="Basis">
  <a:themeElements>
    <a:clrScheme name="AEC Brand colours">
      <a:dk1>
        <a:srgbClr val="404042"/>
      </a:dk1>
      <a:lt1>
        <a:srgbClr val="FFFFFF"/>
      </a:lt1>
      <a:dk2>
        <a:srgbClr val="632E62"/>
      </a:dk2>
      <a:lt2>
        <a:srgbClr val="E6E6E6"/>
      </a:lt2>
      <a:accent1>
        <a:srgbClr val="6E267B"/>
      </a:accent1>
      <a:accent2>
        <a:srgbClr val="AF1685"/>
      </a:accent2>
      <a:accent3>
        <a:srgbClr val="888B8D"/>
      </a:accent3>
      <a:accent4>
        <a:srgbClr val="009CDE"/>
      </a:accent4>
      <a:accent5>
        <a:srgbClr val="003591"/>
      </a:accent5>
      <a:accent6>
        <a:srgbClr val="FFFFFF"/>
      </a:accent6>
      <a:hlink>
        <a:srgbClr val="0066FF"/>
      </a:hlink>
      <a:folHlink>
        <a:srgbClr val="666699"/>
      </a:folHlink>
    </a:clrScheme>
    <a:fontScheme name="AEC Helvetica Neue">
      <a:majorFont>
        <a:latin typeface="HelveticaNeueLT Std Thin"/>
        <a:ea typeface="HelveticaNeueLT Std Thin"/>
        <a:cs typeface="Arial"/>
      </a:majorFont>
      <a:minorFont>
        <a:latin typeface="HelveticaNeueLT Std Lt"/>
        <a:ea typeface="HelveticaNeueLT Std Lt"/>
        <a:cs typeface="Arial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aseline="-25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D646FA5-4750-492F-9DC5-6088F5CF0F5A}" vid="{E28B16D9-82F4-42AC-932A-BCE9DC6CE2B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metadata xmlns="http://www.objective.com/ecm/document/metadata/0B3863E18DF240919C16D6794A52FDA5" version="1.0.0">
  <systemFields>
    <field name="Objective-Id">
      <value order="0">A4376158</value>
    </field>
    <field name="Objective-Title">
      <value order="0">Presentation - External Provider - CALD electoral education</value>
    </field>
    <field name="Objective-Description">
      <value order="0"/>
    </field>
    <field name="Objective-CreationStamp">
      <value order="0">2024-03-08T02:47:11Z</value>
    </field>
    <field name="Objective-IsApproved">
      <value order="0">false</value>
    </field>
    <field name="Objective-IsPublished">
      <value order="0">true</value>
    </field>
    <field name="Objective-DatePublished">
      <value order="0">2024-07-29T23:58:58Z</value>
    </field>
    <field name="Objective-ModificationStamp">
      <value order="0">2024-07-29T23:58:58Z</value>
    </field>
    <field name="Objective-Owner">
      <value order="0">Nell Rooney</value>
    </field>
    <field name="Objective-Path">
      <value order="0">Objective Global Folder:AEC File Plan:Deputy Electoral Commissioner:Communications, Education and Engagement Branch:Electoral Education:Community Education:Electoral Education:CALD:External Provider - CALD electoral education</value>
    </field>
    <field name="Objective-Parent">
      <value order="0">External Provider - CALD electoral education</value>
    </field>
    <field name="Objective-State">
      <value order="0">Published</value>
    </field>
    <field name="Objective-VersionId">
      <value order="0">vA6381512</value>
    </field>
    <field name="Objective-Version">
      <value order="0">2.0</value>
    </field>
    <field name="Objective-VersionNumber">
      <value order="0">15</value>
    </field>
    <field name="Objective-VersionComment">
      <value order="0"/>
    </field>
    <field name="Objective-FileNumber">
      <value order="0">2023/10462</value>
    </field>
    <field name="Objective-Classification">
      <value order="0">OFFICIAL</value>
    </field>
    <field name="Objective-Caveats">
      <value order="0"/>
    </field>
  </systemFields>
  <catalogues/>
</metadat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0D352D0CFCEC4D96D5B17170B1702A" ma:contentTypeVersion="13" ma:contentTypeDescription="Create a new document." ma:contentTypeScope="" ma:versionID="9a084569f43da4c87009ce5286ab7e82">
  <xsd:schema xmlns:xsd="http://www.w3.org/2001/XMLSchema" xmlns:xs="http://www.w3.org/2001/XMLSchema" xmlns:p="http://schemas.microsoft.com/office/2006/metadata/properties" xmlns:ns2="01c2c77a-982f-4476-ba10-268619503053" xmlns:ns3="929f8256-53ba-4be8-8423-420553242c5d" targetNamespace="http://schemas.microsoft.com/office/2006/metadata/properties" ma:root="true" ma:fieldsID="9c704558ac762c902992d572cf0a90be" ns2:_="" ns3:_="">
    <xsd:import namespace="01c2c77a-982f-4476-ba10-268619503053"/>
    <xsd:import namespace="929f8256-53ba-4be8-8423-420553242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2c77a-982f-4476-ba10-268619503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7a5e402-6aca-4b07-a8c8-bb1ed2e828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f8256-53ba-4be8-8423-420553242c5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ffb4e84-6c02-4895-94ed-41a9aca4619d}" ma:internalName="TaxCatchAll" ma:showField="CatchAllData" ma:web="929f8256-53ba-4be8-8423-420553242c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c2c77a-982f-4476-ba10-268619503053">
      <Terms xmlns="http://schemas.microsoft.com/office/infopath/2007/PartnerControls"/>
    </lcf76f155ced4ddcb4097134ff3c332f>
    <TaxCatchAll xmlns="929f8256-53ba-4be8-8423-420553242c5d" xsi:nil="true"/>
  </documentManagement>
</p:properties>
</file>

<file path=customXml/itemProps1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B3863E18DF240919C16D6794A52FDA5"/>
  </ds:schemaRefs>
</ds:datastoreItem>
</file>

<file path=customXml/itemProps2.xml><?xml version="1.0" encoding="utf-8"?>
<ds:datastoreItem xmlns:ds="http://schemas.openxmlformats.org/officeDocument/2006/customXml" ds:itemID="{61F13114-4D30-4A6B-83AD-1011297164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AF0CEE-ACD0-4239-AB0A-084A7D16AC2C}"/>
</file>

<file path=customXml/itemProps4.xml><?xml version="1.0" encoding="utf-8"?>
<ds:datastoreItem xmlns:ds="http://schemas.openxmlformats.org/officeDocument/2006/customXml" ds:itemID="{ED4588DA-01F0-4058-9A18-B3EDD27E39D5}"/>
</file>

<file path=docProps/app.xml><?xml version="1.0" encoding="utf-8"?>
<Properties xmlns="http://schemas.openxmlformats.org/officeDocument/2006/extended-properties" xmlns:vt="http://schemas.openxmlformats.org/officeDocument/2006/docPropsVTypes">
  <Template>AEC PowerPoint template - REFERENDUM_IEPP_01</Template>
  <TotalTime>5551</TotalTime>
  <Words>957</Words>
  <Application>Microsoft Office PowerPoint</Application>
  <PresentationFormat>Widescreen</PresentationFormat>
  <Paragraphs>144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Corbel</vt:lpstr>
      <vt:lpstr>Courier New</vt:lpstr>
      <vt:lpstr>HelveticaNeueLT Std Lt</vt:lpstr>
      <vt:lpstr>HelveticaNeueLT Std Thin</vt:lpstr>
      <vt:lpstr>HelveticaNeueLT Std UltLt</vt:lpstr>
      <vt:lpstr>Basis</vt:lpstr>
      <vt:lpstr>Basis</vt:lpstr>
      <vt:lpstr>Καλώς ήλθατε</vt:lpstr>
      <vt:lpstr>PowerPoint Presentation</vt:lpstr>
      <vt:lpstr>Γιατί να ψηφίσω;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Australian Electoral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subject>AEC branded PPT theme</dc:subject>
  <dc:creator>Nell Rooney</dc:creator>
  <cp:lastModifiedBy>JFL</cp:lastModifiedBy>
  <cp:revision>116</cp:revision>
  <dcterms:created xsi:type="dcterms:W3CDTF">2023-04-03T05:16:48Z</dcterms:created>
  <dcterms:modified xsi:type="dcterms:W3CDTF">2025-02-05T00:10:03Z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fd5943-f87e-40ae-9ab7-ca0a2fbb12c2_ActionId">
    <vt:lpwstr>c149378a-d7d9-4f44-aa93-3a4ebb4fdd17</vt:lpwstr>
  </property>
  <property fmtid="{D5CDD505-2E9C-101B-9397-08002B2CF9AE}" pid="3" name="MSIP_Label_cbfd5943-f87e-40ae-9ab7-ca0a2fbb12c2_ContentBits">
    <vt:lpwstr>0</vt:lpwstr>
  </property>
  <property fmtid="{D5CDD505-2E9C-101B-9397-08002B2CF9AE}" pid="4" name="MSIP_Label_cbfd5943-f87e-40ae-9ab7-ca0a2fbb12c2_Enabled">
    <vt:lpwstr>true</vt:lpwstr>
  </property>
  <property fmtid="{D5CDD505-2E9C-101B-9397-08002B2CF9AE}" pid="5" name="MSIP_Label_cbfd5943-f87e-40ae-9ab7-ca0a2fbb12c2_Method">
    <vt:lpwstr>Privileged</vt:lpwstr>
  </property>
  <property fmtid="{D5CDD505-2E9C-101B-9397-08002B2CF9AE}" pid="6" name="MSIP_Label_cbfd5943-f87e-40ae-9ab7-ca0a2fbb12c2_Name">
    <vt:lpwstr>OFFICIAL</vt:lpwstr>
  </property>
  <property fmtid="{D5CDD505-2E9C-101B-9397-08002B2CF9AE}" pid="7" name="MSIP_Label_cbfd5943-f87e-40ae-9ab7-ca0a2fbb12c2_SetDate">
    <vt:lpwstr>2023-04-02T08:35:03Z</vt:lpwstr>
  </property>
  <property fmtid="{D5CDD505-2E9C-101B-9397-08002B2CF9AE}" pid="8" name="MSIP_Label_cbfd5943-f87e-40ae-9ab7-ca0a2fbb12c2_SiteId">
    <vt:lpwstr>c1eefc4f-a78a-4616-a218-48ba01757af3</vt:lpwstr>
  </property>
  <property fmtid="{D5CDD505-2E9C-101B-9397-08002B2CF9AE}" pid="9" name="Objective-Caveats">
    <vt:lpwstr/>
  </property>
  <property fmtid="{D5CDD505-2E9C-101B-9397-08002B2CF9AE}" pid="10" name="Objective-Classification">
    <vt:lpwstr>OFFICIAL</vt:lpwstr>
  </property>
  <property fmtid="{D5CDD505-2E9C-101B-9397-08002B2CF9AE}" pid="11" name="Objective-CreationStamp">
    <vt:filetime>2024-03-08T02:47:11Z</vt:filetime>
  </property>
  <property fmtid="{D5CDD505-2E9C-101B-9397-08002B2CF9AE}" pid="12" name="Objective-DatePublished">
    <vt:filetime>2024-07-29T23:58:58Z</vt:filetime>
  </property>
  <property fmtid="{D5CDD505-2E9C-101B-9397-08002B2CF9AE}" pid="13" name="Objective-Description">
    <vt:lpwstr/>
  </property>
  <property fmtid="{D5CDD505-2E9C-101B-9397-08002B2CF9AE}" pid="14" name="Objective-FileNumber">
    <vt:lpwstr>2023/10462</vt:lpwstr>
  </property>
  <property fmtid="{D5CDD505-2E9C-101B-9397-08002B2CF9AE}" pid="15" name="Objective-Id">
    <vt:lpwstr>A4376158</vt:lpwstr>
  </property>
  <property fmtid="{D5CDD505-2E9C-101B-9397-08002B2CF9AE}" pid="16" name="Objective-IsApproved">
    <vt:bool>false</vt:bool>
  </property>
  <property fmtid="{D5CDD505-2E9C-101B-9397-08002B2CF9AE}" pid="17" name="Objective-IsPublished">
    <vt:bool>true</vt:bool>
  </property>
  <property fmtid="{D5CDD505-2E9C-101B-9397-08002B2CF9AE}" pid="18" name="Objective-ModificationStamp">
    <vt:filetime>2024-07-29T23:58:58Z</vt:filetime>
  </property>
  <property fmtid="{D5CDD505-2E9C-101B-9397-08002B2CF9AE}" pid="19" name="Objective-Owner">
    <vt:lpwstr>Nell Rooney</vt:lpwstr>
  </property>
  <property fmtid="{D5CDD505-2E9C-101B-9397-08002B2CF9AE}" pid="20" name="Objective-Parent">
    <vt:lpwstr>External Provider - CALD electoral education</vt:lpwstr>
  </property>
  <property fmtid="{D5CDD505-2E9C-101B-9397-08002B2CF9AE}" pid="21" name="Objective-Path">
    <vt:lpwstr>Objective Global Folder:AEC File Plan:Deputy Electoral Commissioner:Communications, Education and Engagement Branch:Electoral Education:Community Education:Electoral Education:CALD:External Provider - CALD electoral education</vt:lpwstr>
  </property>
  <property fmtid="{D5CDD505-2E9C-101B-9397-08002B2CF9AE}" pid="22" name="Objective-State">
    <vt:lpwstr>Published</vt:lpwstr>
  </property>
  <property fmtid="{D5CDD505-2E9C-101B-9397-08002B2CF9AE}" pid="23" name="Objective-Title">
    <vt:lpwstr>Presentation - External Provider - CALD electoral education</vt:lpwstr>
  </property>
  <property fmtid="{D5CDD505-2E9C-101B-9397-08002B2CF9AE}" pid="24" name="Objective-Version">
    <vt:lpwstr>2.0</vt:lpwstr>
  </property>
  <property fmtid="{D5CDD505-2E9C-101B-9397-08002B2CF9AE}" pid="25" name="Objective-VersionComment">
    <vt:lpwstr/>
  </property>
  <property fmtid="{D5CDD505-2E9C-101B-9397-08002B2CF9AE}" pid="26" name="Objective-VersionId">
    <vt:lpwstr>vA6381512</vt:lpwstr>
  </property>
  <property fmtid="{D5CDD505-2E9C-101B-9397-08002B2CF9AE}" pid="27" name="Objective-VersionNumber">
    <vt:r8>15</vt:r8>
  </property>
  <property fmtid="{D5CDD505-2E9C-101B-9397-08002B2CF9AE}" pid="28" name="ContentTypeId">
    <vt:lpwstr>0x010100650D352D0CFCEC4D96D5B17170B1702A</vt:lpwstr>
  </property>
</Properties>
</file>