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14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31.xml" ContentType="application/vnd.openxmlformats-officedocument.presentationml.tags+xml"/>
  <Override PartName="/ppt/tags/tag146.xml" ContentType="application/vnd.openxmlformats-officedocument.presentationml.tags+xml"/>
  <Override PartName="/ppt/tags/tag148.xml" ContentType="application/vnd.openxmlformats-officedocument.presentationml.tags+xml"/>
  <Override PartName="/ppt/tags/tag143.xml" ContentType="application/vnd.openxmlformats-officedocument.presentationml.tags+xml"/>
  <Override PartName="/ppt/tags/tag142.xml" ContentType="application/vnd.openxmlformats-officedocument.presentationml.tags+xml"/>
  <Override PartName="/ppt/tags/tag147.xml" ContentType="application/vnd.openxmlformats-officedocument.presentationml.tags+xml"/>
  <Override PartName="/ppt/tags/tag145.xml" ContentType="application/vnd.openxmlformats-officedocument.presentationml.tags+xml"/>
  <Override PartName="/ppt/tags/tag7.xml" ContentType="application/vnd.openxmlformats-officedocument.presentationml.tags+xml"/>
  <Override PartName="/ppt/tags/tag138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25.xml" ContentType="application/vnd.openxmlformats-officedocument.presentationml.tags+xml"/>
  <Override PartName="/ppt/tags/tag124.xml" ContentType="application/vnd.openxmlformats-officedocument.presentationml.tags+xml"/>
  <Override PartName="/ppt/tags/tag12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7.xml" ContentType="application/vnd.openxmlformats-officedocument.presentationml.tags+xml"/>
  <Override PartName="/ppt/tags/tag8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9.xml" ContentType="application/vnd.openxmlformats-officedocument.presentationml.tags+xml"/>
  <Override PartName="/ppt/tags/tag139.xml" ContentType="application/vnd.openxmlformats-officedocument.presentationml.tags+xml"/>
  <Override PartName="/ppt/tags/tag162.xml" ContentType="application/vnd.openxmlformats-officedocument.presentationml.tags+xml"/>
  <Override PartName="/ppt/tags/tag5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64.xml" ContentType="application/vnd.openxmlformats-officedocument.presentationml.tags+xml"/>
  <Override PartName="/ppt/tags/tag163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22.xml" ContentType="application/vnd.openxmlformats-officedocument.presentationml.tag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9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6.xml" ContentType="application/vnd.openxmlformats-officedocument.presentationml.tags+xml"/>
  <Override PartName="/ppt/tags/tag117.xml" ContentType="application/vnd.openxmlformats-officedocument.presentationml.tags+xml"/>
  <Override PartName="/ppt/tags/tag120.xml" ContentType="application/vnd.openxmlformats-officedocument.presentationml.tags+xml"/>
  <Override PartName="/ppt/tags/tag27.xml" ContentType="application/vnd.openxmlformats-officedocument.presentationml.tags+xml"/>
  <Override PartName="/ppt/tags/tag26.xml" ContentType="application/vnd.openxmlformats-officedocument.presentationml.tags+xml"/>
  <Override PartName="/ppt/tags/tag25.xml" ContentType="application/vnd.openxmlformats-officedocument.presentationml.tags+xml"/>
  <Override PartName="/ppt/tags/tag65.xml" ContentType="application/vnd.openxmlformats-officedocument.presentationml.tags+xml"/>
  <Override PartName="/ppt/tags/tag28.xml" ContentType="application/vnd.openxmlformats-officedocument.presentationml.tags+xml"/>
  <Override PartName="/ppt/tags/tag64.xml" ContentType="application/vnd.openxmlformats-officedocument.presentationml.tags+xml"/>
  <Override PartName="/ppt/tags/tag63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2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4.xml" ContentType="application/vnd.openxmlformats-officedocument.presentationml.tags+xml"/>
  <Override PartName="/ppt/tags/tag73.xml" ContentType="application/vnd.openxmlformats-officedocument.presentationml.tags+xml"/>
  <Override PartName="/ppt/tags/tag72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56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36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9.xml" ContentType="application/vnd.openxmlformats-officedocument.presentationml.tags+xml"/>
  <Override PartName="/ppt/tags/tag29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30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0.xml" ContentType="application/vnd.openxmlformats-officedocument.presentationml.tags+xml"/>
  <Override PartName="/ppt/tags/tag11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3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23.xml" ContentType="application/vnd.openxmlformats-officedocument.presentationml.tags+xml"/>
  <Override PartName="/ppt/tags/tag121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4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89.xml" ContentType="application/vnd.openxmlformats-officedocument.presentationml.tags+xml"/>
  <Override PartName="/ppt/tags/tag93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41" d="100"/>
          <a:sy n="41" d="100"/>
        </p:scale>
        <p:origin x="72" y="4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zh-Hant" sz="1200" b="0" i="0" u="none" strike="noStrike">
                <a:latin typeface="Calibri"/>
                <a:hlinkClick r:id="rId3"/>
              </a:rPr>
              <a:t>選民的故事：彙編（英文字幕）（youtube.com）</a:t>
            </a:r>
            <a:endParaRPr lang="en-AU"/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  <a:hlinkClick r:id="rId4"/>
              </a:rPr>
              <a:t>選民的故事 - 越南語 - YouTube</a:t>
            </a:r>
            <a:endParaRPr lang="en-AU"/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  <a:hlinkClick r:id="rId5"/>
              </a:rPr>
              <a:t>選民的故事 - 國語 (youtube.com)</a:t>
            </a:r>
            <a:endParaRPr lang="en-AU"/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  <a:hlinkClick r:id="rId6"/>
              </a:rPr>
              <a:t>選民的故事 - 印地語 (youtube.com)</a:t>
            </a:r>
            <a:endParaRPr lang="en-AU"/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  <a:hlinkClick r:id="rId7"/>
              </a:rPr>
              <a:t>選民的故事 - 波斯語 (youtube.com)</a:t>
            </a:r>
            <a:endParaRPr lang="en-AU"/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  <a:hlinkClick r:id="rId8"/>
              </a:rPr>
              <a:t>選民的故事 - 阿拉伯語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t" sz="1200" b="0" i="0" u="none" strike="noStrike">
                <a:latin typeface="Calibri"/>
              </a:rPr>
              <a:t>透過在相關選區中搜索</a:t>
            </a:r>
            <a:r>
              <a:rPr lang="zh-Hant" sz="1200" b="0" i="0" u="none" strike="noStrike">
                <a:latin typeface="Calibri"/>
                <a:hlinkClick r:id="rId6"/>
              </a:rPr>
              <a:t>Find my electorate (aec.gov.au)</a:t>
            </a:r>
            <a:r>
              <a:rPr lang="zh-Hant" sz="1200" b="0" i="0" u="none" strike="noStrike">
                <a:latin typeface="Calibri"/>
              </a:rPr>
              <a:t>，查找聯邦議員。您可以使用 APH 網站</a:t>
            </a:r>
            <a:r>
              <a:rPr lang="zh-Hant" sz="1200" b="0" i="0" u="none" strike="noStrike">
                <a:latin typeface="Calibri"/>
                <a:hlinkClick r:id="rId7"/>
              </a:rPr>
              <a:t>Members – Assembly of Australia (aph.gov.au)</a:t>
            </a:r>
            <a:r>
              <a:rPr lang="zh-Hant" sz="1200" b="0" i="0" u="none" strike="noStrike">
                <a:latin typeface="Calibri"/>
              </a:rPr>
              <a:t>來尋找該議員的照片。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0"/>
            <a:r>
              <a:rPr lang="zh-Hant" sz="1200" b="0" i="0" u="none" strike="noStrike">
                <a:latin typeface="Calibri"/>
              </a:rPr>
              <a:t>查找該地區的州議員：</a:t>
            </a:r>
          </a:p>
          <a:p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新南威爾斯：  </a:t>
            </a:r>
            <a:r>
              <a:rPr lang="zh-Hant" sz="1200" b="0" i="0" u="none" strike="noStrike">
                <a:latin typeface="Calibri"/>
                <a:hlinkClick r:id="rId6"/>
              </a:rPr>
              <a:t>Find my electorate - NSW Electoral Commission</a:t>
            </a:r>
            <a:r>
              <a:rPr lang="zh-Hant" sz="1200" b="0" i="0" u="none" strike="noStrike">
                <a:latin typeface="Calibri"/>
              </a:rPr>
              <a:t> 和 </a:t>
            </a:r>
            <a:r>
              <a:rPr lang="zh-Hant" sz="1200" b="0" i="0" u="none" strike="noStrike">
                <a:latin typeface="Calibri"/>
                <a:hlinkClick r:id="rId7"/>
              </a:rPr>
              <a:t>All Members (nsw.gov.au)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維多利亞： </a:t>
            </a:r>
            <a:r>
              <a:rPr lang="zh-Hant" sz="1200" b="0" i="0" u="none" strike="noStrike">
                <a:latin typeface="Calibri"/>
                <a:hlinkClick r:id="rId8"/>
              </a:rPr>
              <a:t>Find a member (parliament.vic.gov.au)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昆士蘭： </a:t>
            </a:r>
            <a:r>
              <a:rPr lang="zh-Hant" sz="1200" b="0" i="0" u="none" strike="noStrike">
                <a:latin typeface="Calibri"/>
                <a:hlinkClick r:id="rId9"/>
              </a:rPr>
              <a:t>Contact your local Member of Parliament | About Queensland and its government | Queensland Government (www.qld.gov.au)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西澳： </a:t>
            </a:r>
            <a:r>
              <a:rPr lang="zh-Hant" sz="1200" b="0" i="0" u="none" strike="noStrike">
                <a:latin typeface="Calibri"/>
                <a:hlinkClick r:id="rId10"/>
              </a:rPr>
              <a:t>Member List (parliament.wa.gov.au)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南澳： </a:t>
            </a:r>
            <a:r>
              <a:rPr lang="zh-Hant" sz="1200" b="0" i="0" u="none" strike="noStrike">
                <a:latin typeface="Calibri"/>
                <a:hlinkClick r:id="rId11"/>
              </a:rPr>
              <a:t>Parliament.sa.gov.au/en/Members/Member-Details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塔斯馬尼亞： </a:t>
            </a:r>
            <a:r>
              <a:rPr lang="zh-Hant" sz="1200" b="0" i="0" u="none" strike="noStrike">
                <a:latin typeface="Calibri"/>
                <a:hlinkClick r:id="rId12"/>
              </a:rPr>
              <a:t>House Members | Parliament of Tasmania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首都領地： </a:t>
            </a:r>
            <a:r>
              <a:rPr lang="zh-Hant" sz="1200" b="0" i="0" u="none" strike="noStrike">
                <a:latin typeface="Calibri"/>
                <a:hlinkClick r:id="rId13"/>
              </a:rPr>
              <a:t>Members of the Assembly - ACT Legislative Assembly</a:t>
            </a:r>
            <a:endParaRPr lang="en-AU"/>
          </a:p>
          <a:p>
            <a:pPr rtl="0"/>
            <a:r>
              <a:rPr lang="zh-Hant" sz="1200" b="0" i="0" u="none" strike="noStrike">
                <a:latin typeface="Calibri"/>
              </a:rPr>
              <a:t>北領地： </a:t>
            </a:r>
            <a:r>
              <a:rPr lang="zh-Hant" sz="1200" b="0" i="0" u="none" strike="noStrike">
                <a:latin typeface="Calibri"/>
                <a:hlinkClick r:id="rId14"/>
              </a:rPr>
              <a:t>Members – Northern Territory Government – Legislative Assembly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Hant" sz="4400" b="0" i="0" u="none" strike="noStrike">
                <a:latin typeface="HelveticaNeueLT Std Thin"/>
              </a:rPr>
              <a:t>點擊以編輯主標題樣式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Hant" sz="2200" b="0" i="0" u="none" strike="noStrike">
                <a:latin typeface="HelveticaNeueLT Std Lt"/>
              </a:rPr>
              <a:t>點擊以編輯主文字樣式</a:t>
            </a:r>
          </a:p>
          <a:p>
            <a:pPr lvl="1" rtl="0"/>
            <a:r>
              <a:rPr lang="zh-Hant" sz="2000" b="0" i="0" u="none" strike="noStrike">
                <a:latin typeface="HelveticaNeueLT Std Lt"/>
              </a:rPr>
              <a:t>第二級</a:t>
            </a:r>
          </a:p>
          <a:p>
            <a:pPr lvl="2" rtl="0"/>
            <a:r>
              <a:rPr lang="zh-Hant" sz="1800" b="0" i="0" u="none" strike="noStrike">
                <a:latin typeface="HelveticaNeueLT Std Lt"/>
              </a:rPr>
              <a:t>第三級</a:t>
            </a:r>
          </a:p>
          <a:p>
            <a:pPr lvl="3" rtl="0"/>
            <a:r>
              <a:rPr lang="zh-Hant" sz="1600" b="0" i="0" u="none" strike="noStrike">
                <a:latin typeface="HelveticaNeueLT Std Lt"/>
              </a:rPr>
              <a:t>第四級</a:t>
            </a:r>
          </a:p>
          <a:p>
            <a:pPr lvl="4" rtl="0"/>
            <a:r>
              <a:rPr lang="zh-Hant" sz="1600" b="0" i="0" u="none" strike="noStrike">
                <a:latin typeface="HelveticaNeueLT Std Lt"/>
              </a:rPr>
              <a:t>第五級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Hant" sz="4400" b="0" i="0" u="none" strike="noStrike">
                <a:latin typeface="HelveticaNeueLT Std Thin"/>
              </a:rPr>
              <a:t>點擊以編輯主標題樣式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Hant" sz="2200" b="0" i="0" u="none" strike="noStrike">
                <a:latin typeface="HelveticaNeueLT Std Lt"/>
              </a:rPr>
              <a:t>點擊以編輯主文字樣式</a:t>
            </a:r>
          </a:p>
          <a:p>
            <a:pPr lvl="1" rtl="0"/>
            <a:r>
              <a:rPr lang="zh-Hant" sz="2000" b="0" i="0" u="none" strike="noStrike">
                <a:latin typeface="HelveticaNeueLT Std Lt"/>
              </a:rPr>
              <a:t>第二級</a:t>
            </a:r>
          </a:p>
          <a:p>
            <a:pPr lvl="2" rtl="0"/>
            <a:r>
              <a:rPr lang="zh-Hant" sz="1800" b="0" i="0" u="none" strike="noStrike">
                <a:latin typeface="HelveticaNeueLT Std Lt"/>
              </a:rPr>
              <a:t>第三級</a:t>
            </a:r>
          </a:p>
          <a:p>
            <a:pPr lvl="3" rtl="0"/>
            <a:r>
              <a:rPr lang="zh-Hant" sz="1600" b="0" i="0" u="none" strike="noStrike">
                <a:latin typeface="HelveticaNeueLT Std Lt"/>
              </a:rPr>
              <a:t>第四級</a:t>
            </a:r>
          </a:p>
          <a:p>
            <a:pPr lvl="4" rtl="0"/>
            <a:r>
              <a:rPr lang="zh-Hant" sz="1600" b="0" i="0" u="none" strike="noStrike">
                <a:latin typeface="HelveticaNeueLT Std Lt"/>
              </a:rPr>
              <a:t>第五級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5.jpeg"/><Relationship Id="rId3" Type="http://schemas.openxmlformats.org/officeDocument/2006/relationships/tags" Target="../tags/tag70.xml"/><Relationship Id="rId21" Type="http://schemas.openxmlformats.org/officeDocument/2006/relationships/image" Target="../media/image58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7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60.svg"/><Relationship Id="rId10" Type="http://schemas.openxmlformats.org/officeDocument/2006/relationships/tags" Target="../tags/tag77.xml"/><Relationship Id="rId19" Type="http://schemas.openxmlformats.org/officeDocument/2006/relationships/image" Target="../media/image56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5.png"/><Relationship Id="rId5" Type="http://schemas.openxmlformats.org/officeDocument/2006/relationships/tags" Target="../tags/tag92.xml"/><Relationship Id="rId10" Type="http://schemas.openxmlformats.org/officeDocument/2006/relationships/image" Target="../media/image64.jpeg"/><Relationship Id="rId4" Type="http://schemas.openxmlformats.org/officeDocument/2006/relationships/tags" Target="../tags/tag91.xml"/><Relationship Id="rId9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" Type="http://schemas.openxmlformats.org/officeDocument/2006/relationships/tags" Target="../tags/tag96.xml"/><Relationship Id="rId16" Type="http://schemas.openxmlformats.org/officeDocument/2006/relationships/image" Target="../media/image70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9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5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76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80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9.svg"/><Relationship Id="rId2" Type="http://schemas.openxmlformats.org/officeDocument/2006/relationships/tags" Target="../tags/tag121.xml"/><Relationship Id="rId16" Type="http://schemas.openxmlformats.org/officeDocument/2006/relationships/image" Target="../media/image78.png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image" Target="../media/image77.png"/><Relationship Id="rId10" Type="http://schemas.openxmlformats.org/officeDocument/2006/relationships/tags" Target="../tags/tag129.xml"/><Relationship Id="rId19" Type="http://schemas.microsoft.com/office/2007/relationships/hdphoto" Target="../media/hdphoto6.wdp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8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6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5.png"/><Relationship Id="rId2" Type="http://schemas.openxmlformats.org/officeDocument/2006/relationships/tags" Target="../tags/tag138.xml"/><Relationship Id="rId16" Type="http://schemas.openxmlformats.org/officeDocument/2006/relationships/image" Target="../media/image8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3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tags" Target="../tags/tag151.xml"/><Relationship Id="rId7" Type="http://schemas.openxmlformats.org/officeDocument/2006/relationships/image" Target="../media/image88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7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.wdp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1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6.png"/><Relationship Id="rId5" Type="http://schemas.openxmlformats.org/officeDocument/2006/relationships/tags" Target="../tags/tag6.xml"/><Relationship Id="rId10" Type="http://schemas.openxmlformats.org/officeDocument/2006/relationships/image" Target="../media/image3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9.png"/><Relationship Id="rId18" Type="http://schemas.openxmlformats.org/officeDocument/2006/relationships/image" Target="../media/image41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40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45.png"/><Relationship Id="rId2" Type="http://schemas.openxmlformats.org/officeDocument/2006/relationships/tags" Target="../tags/tag21.xml"/><Relationship Id="rId16" Type="http://schemas.openxmlformats.org/officeDocument/2006/relationships/image" Target="../media/image4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openxmlformats.org/officeDocument/2006/relationships/image" Target="../media/image43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47.png"/><Relationship Id="rId3" Type="http://schemas.openxmlformats.org/officeDocument/2006/relationships/tags" Target="../tags/tag35.xml"/><Relationship Id="rId21" Type="http://schemas.openxmlformats.org/officeDocument/2006/relationships/image" Target="../media/image49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40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openxmlformats.org/officeDocument/2006/relationships/image" Target="../media/image48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microsoft.com/office/2007/relationships/hdphoto" Target="../media/hdphoto5.wdp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51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image" Target="../media/image50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3.png"/><Relationship Id="rId10" Type="http://schemas.openxmlformats.org/officeDocument/2006/relationships/tags" Target="../tags/tag58.xml"/><Relationship Id="rId19" Type="http://schemas.openxmlformats.org/officeDocument/2006/relationships/image" Target="../media/image41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4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zh-Hant" sz="88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歡迎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zh-Hant" sz="54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了解聯邦選舉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 txBox="1">
            <a:spLocks/>
          </p:cNvSpPr>
          <p:nvPr/>
        </p:nvSpPr>
        <p:spPr>
          <a:xfrm>
            <a:off x="1561302" y="534743"/>
            <a:ext cx="2881606" cy="262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zh-Hans" sz="15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Traditional Chinese | </a:t>
            </a:r>
            <a:r>
              <a:rPr lang="zh-TW" altLang="en-US" sz="15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繁體中文</a:t>
            </a:r>
            <a:endParaRPr lang="zh-Hans" sz="1500" dirty="0">
              <a:latin typeface="Microsoft JhengHei" panose="020B0604030504040204" pitchFamily="34" charset="-120"/>
              <a:ea typeface="DengXian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7727" y="394593"/>
            <a:ext cx="4338368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zh-Hant" sz="4400" b="1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登記投票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1251" y="1568065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267B"/>
              </a:buClr>
            </a:pPr>
            <a:r>
              <a:rPr 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您可以在</a:t>
            </a:r>
            <a:r>
              <a:rPr lang="en-US" alt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sz="2600" dirty="0">
                <a:solidFill>
                  <a:srgbClr val="FFFFFF"/>
                </a:solidFill>
              </a:rPr>
              <a:t>AEC </a:t>
            </a:r>
            <a:r>
              <a:rPr 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網站上或通過</a:t>
            </a:r>
            <a:r>
              <a:rPr lang="en-US" alt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sz="2600" dirty="0">
                <a:solidFill>
                  <a:srgbClr val="FFFFFF"/>
                </a:solidFill>
              </a:rPr>
              <a:t>AEC </a:t>
            </a:r>
            <a:r>
              <a:rPr 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工作人員進行選民登記。</a:t>
            </a:r>
          </a:p>
          <a:p>
            <a:pPr rtl="0">
              <a:buClr>
                <a:srgbClr val="6E267B"/>
              </a:buClr>
            </a:pPr>
            <a:r>
              <a:rPr lang="zh-Hant" sz="2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您將需要：</a:t>
            </a:r>
          </a:p>
          <a:p>
            <a:pPr marL="285750" indent="-285750">
              <a:buClr>
                <a:srgbClr val="6E267B"/>
              </a:buClr>
              <a:buFont typeface="Arial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94184" y="5320346"/>
            <a:ext cx="2450676" cy="8437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醫療保險卡</a:t>
            </a:r>
            <a:r>
              <a:rPr lang="en-US" alt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(</a:t>
            </a:r>
            <a:r>
              <a:rPr lang="en-AU" sz="2000" b="1" dirty="0">
                <a:solidFill>
                  <a:schemeClr val="bg1"/>
                </a:solidFill>
              </a:rPr>
              <a:t>Medicare card</a:t>
            </a:r>
            <a:r>
              <a:rPr lang="en-US" alt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)</a:t>
            </a:r>
            <a:endParaRPr lang="zh-Hant" sz="2000" b="1" i="0" u="none" strike="noStrike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2000" b="1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駕駛執照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58814" y="5318116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澳洲護照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194868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或者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35458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或者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643581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或者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48550" y="5342685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公民身份號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667526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或者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664707" y="4894629"/>
            <a:ext cx="2589362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3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已註冊且可確</a:t>
            </a:r>
            <a:br>
              <a:rPr lang="en-US" alt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認您身分的人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6000" y="449445"/>
            <a:ext cx="4267200" cy="84009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紙本報名表</a:t>
            </a:r>
            <a:endParaRPr lang="en-AU" sz="320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000" y="144647"/>
            <a:ext cx="42672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t" sz="32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網路報名表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21131" y="344805"/>
            <a:ext cx="3749675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t" sz="44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投票選項</a:t>
            </a:r>
            <a:endParaRPr lang="en-AU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83632" y="3525253"/>
            <a:ext cx="206338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28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提前投票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22721" y="3525253"/>
            <a:ext cx="196239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28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郵寄投票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46059" y="6239530"/>
            <a:ext cx="222528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2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投票所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t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投票經歷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506169" y="798132"/>
            <a:ext cx="98901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t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姓名？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572923" y="798132"/>
            <a:ext cx="1402700" cy="488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zh-Hant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您住在哪裡？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027986" y="718604"/>
            <a:ext cx="1118930" cy="740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zh-Hant" sz="1800" b="1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已經投票了嗎？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t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眾議院 — 綠色選票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5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眾議院目前有 </a:t>
            </a:r>
            <a:r>
              <a:rPr lang="en-AU" sz="1600" dirty="0">
                <a:solidFill>
                  <a:schemeClr val="bg1"/>
                </a:solidFill>
              </a:rPr>
              <a:t>150</a:t>
            </a: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名議員，每位議員代表澳洲的一個</a:t>
            </a:r>
            <a:br>
              <a:rPr lang="en-US" alt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地理區域（或選區）。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當選議員的任期為 </a:t>
            </a:r>
            <a:r>
              <a:rPr lang="en-AU" sz="1600" dirty="0">
                <a:solidFill>
                  <a:schemeClr val="bg1"/>
                </a:solidFill>
              </a:rPr>
              <a:t>3</a:t>
            </a: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年，</a:t>
            </a:r>
            <a:br>
              <a:rPr lang="en-US" alt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代表一個選區。候選人需</a:t>
            </a:r>
            <a:br>
              <a:rPr lang="en-US" alt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要獲得過半數的正式選票</a:t>
            </a:r>
            <a:br>
              <a:rPr lang="en-US" alt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才能當選。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6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獲得最多當選候選人的政黨將組成政府，並由該政黨的議員投票選出領導人，該領導人將成為總理。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38682" y="1256689"/>
            <a:ext cx="14170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06450" y="3554215"/>
            <a:ext cx="8064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r" rtl="0"/>
            <a:r>
              <a:rPr lang="zh-Hant" sz="14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政府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75459" y="3535165"/>
            <a:ext cx="80464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zh-Hant" sz="14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反對黨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617123" y="4945925"/>
            <a:ext cx="104531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r>
              <a:rPr lang="zh-Hant" sz="14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中立席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t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眾議院投票——綠色選票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3953" y="2301446"/>
            <a:ext cx="5918448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zh-Hant" sz="22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為了使您的投票有效，您需要按照說明進行操作。</a:t>
            </a:r>
          </a:p>
          <a:p>
            <a:pPr>
              <a:lnSpc>
                <a:spcPts val="3000"/>
              </a:lnSpc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zh-Hant" sz="22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按喜好順序，從您最喜歡的開始，依次為所有方框編號，從1開始。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6" y="285614"/>
            <a:ext cx="8090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t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參議院投票——白色選票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36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目前有 76 名參議員，每個州 12 名，首都領地和北領地各 2 名。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6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州參議員任期 6 年。領地參議員的任期為 3 年。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6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當選的參議員代表所在州或領地人民的利益。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在參議院，政府的工作受到仔細審查。特別是在質詢</a:t>
            </a:r>
            <a:br>
              <a:rPr lang="en-US" alt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16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時間。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76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85086" y="3581399"/>
            <a:ext cx="102944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 rtl="0"/>
            <a:r>
              <a:rPr lang="zh-Hant" sz="1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政府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32513" y="3575048"/>
            <a:ext cx="91723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zh-Hant" sz="1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反對黨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34455" y="5087042"/>
            <a:ext cx="10454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r>
              <a:rPr lang="zh-Hant" sz="1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中立席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t" sz="44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完成參議院的正式投票—白色選票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您可以選擇線上投票或線下投票：</a:t>
            </a:r>
          </a:p>
          <a:p>
            <a:endParaRPr lang="en-AU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</a:pPr>
            <a:r>
              <a:rPr lang="zh-Hant" sz="1800" b="1" i="0" u="sng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線上投票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—您需要為您選擇的政黨或團體</a:t>
            </a:r>
            <a:r>
              <a:rPr 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至少編號</a:t>
            </a:r>
            <a:r>
              <a:rPr lang="en-US" alt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6 </a:t>
            </a:r>
            <a:r>
              <a:rPr 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個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方框，從</a:t>
            </a:r>
            <a:r>
              <a:rPr lang="en-AU" dirty="0">
                <a:solidFill>
                  <a:schemeClr val="bg1"/>
                </a:solidFill>
              </a:rPr>
              <a:t>1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到</a:t>
            </a:r>
            <a:r>
              <a:rPr lang="en-US" alt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dirty="0">
                <a:solidFill>
                  <a:schemeClr val="bg1"/>
                </a:solidFill>
              </a:rPr>
              <a:t>6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。您的偏好將按照候選人在選票上的列序順序進行分配。</a:t>
            </a: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pPr>
              <a:lnSpc>
                <a:spcPts val="2500"/>
              </a:lnSpc>
            </a:pPr>
            <a:r>
              <a:rPr lang="zh-Hant" sz="1800" b="1" i="0" u="sng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線下投票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— 您需要為您選擇的個人候選人</a:t>
            </a:r>
            <a:r>
              <a:rPr 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至少編號</a:t>
            </a:r>
            <a:r>
              <a:rPr lang="en-US" alt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12 </a:t>
            </a:r>
            <a:r>
              <a:rPr lang="zh-Hant" sz="1800" b="0" i="0" u="none" strike="noStrike" dirty="0">
                <a:solidFill>
                  <a:srgbClr val="52CC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個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方框，從</a:t>
            </a:r>
            <a:r>
              <a:rPr lang="en-AU" dirty="0">
                <a:solidFill>
                  <a:schemeClr val="bg1"/>
                </a:solidFill>
              </a:rPr>
              <a:t>1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到</a:t>
            </a:r>
            <a:r>
              <a:rPr lang="en-US" alt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-AU" dirty="0">
                <a:solidFill>
                  <a:schemeClr val="bg1"/>
                </a:solidFill>
              </a:rPr>
              <a:t>12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。</a:t>
            </a: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zh-Hant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在投票前請停下來仔細考慮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39552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t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該資訊</a:t>
            </a:r>
            <a:r>
              <a:rPr kumimoji="0" lang="zh-Hant" sz="26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可靠嗎？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zh-Hant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該資訊是</a:t>
            </a:r>
            <a:r>
              <a:rPr kumimoji="0" lang="zh-Hant" sz="2600" b="1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最新的</a:t>
            </a:r>
            <a:r>
              <a:rPr kumimoji="0" lang="zh-Hant" sz="2600" b="0" i="0" u="none" strike="noStrike" kern="1200" cap="none" spc="0" normalizeH="0" baseline="0" noProof="0">
                <a:solidFill>
                  <a:srgbClr val="52CC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嗎？</a:t>
            </a:r>
            <a:endParaRPr kumimoji="0" lang="en-AU" sz="2600" b="0" i="0" u="none" strike="noStrike" kern="1200" cap="none" spc="0" normalizeH="0" baseline="0" noProof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0232" y="1088821"/>
            <a:ext cx="2615818" cy="268495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213139" y="1381125"/>
            <a:ext cx="1624635" cy="1576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 dirty="0"/>
              <a:t>   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20646916">
            <a:off x="1486337" y="1585350"/>
            <a:ext cx="1213377" cy="11811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zh-Hant" sz="3600" b="1" i="0" u="none" strike="noStrike" dirty="0">
                <a:solidFill>
                  <a:srgbClr val="009BDA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檢查</a:t>
            </a:r>
            <a:br>
              <a:rPr lang="en-US" altLang="zh-Hant" sz="3600" b="1" i="0" u="none" strike="noStrike" dirty="0">
                <a:solidFill>
                  <a:srgbClr val="009BDA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Hant" sz="3600" b="1" i="0" u="none" strike="noStrike" dirty="0">
                <a:solidFill>
                  <a:srgbClr val="009BDA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來源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0640" y="69434"/>
            <a:ext cx="803910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Hant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參加選舉工作可以獲得：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t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有償報酬</a:t>
            </a:r>
          </a:p>
          <a:p>
            <a:pPr marR="0" lvl="0" algn="l" defTabSz="914400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t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短期就業機會</a:t>
            </a:r>
          </a:p>
          <a:p>
            <a:pPr marR="0" lvl="0" algn="l" defTabSz="914400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t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在職訓練與支持</a:t>
            </a:r>
          </a:p>
          <a:p>
            <a:pPr marR="0" lvl="0" algn="l" defTabSz="914400" rtl="0" eaLnBrk="0" fontAlgn="base" latinLnBrk="0" hangingPunct="0">
              <a:lnSpc>
                <a:spcPts val="36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zh-Hant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獨特的工作經驗和獲得新技能的機會。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t" sz="44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今天會議的計劃：</a:t>
            </a:r>
            <a:br>
              <a:rPr lang="zh-Hant" sz="44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1012546" y="3399412"/>
            <a:ext cx="176518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為什麼要投票？</a:t>
            </a:r>
            <a:endParaRPr lang="en-AU" sz="2000" b="1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399412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登記投票</a:t>
            </a:r>
            <a:endParaRPr lang="en-AU" sz="2000" b="1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6" y="3399412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眾議院投票</a:t>
            </a:r>
            <a:endParaRPr lang="en-AU" sz="2000" b="1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參議院投票</a:t>
            </a:r>
            <a:endParaRPr lang="en-AU" sz="2000" b="1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6035175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了解</a:t>
            </a: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投票信息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6035175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參與選舉</a:t>
            </a:r>
            <a:r>
              <a:rPr lang="zh-Hant" sz="20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工作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399412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zh-Hant" sz="20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政府層級</a:t>
            </a:r>
            <a:endParaRPr lang="en-AU" sz="2000" b="1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8898" y="4536056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檢查您的登</a:t>
            </a:r>
            <a:br>
              <a:rPr lang="en-US" alt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記或更新您</a:t>
            </a:r>
            <a:br>
              <a:rPr lang="en-US" alt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3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的詳細信息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32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翻譯訊息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32800" y="4953415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32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找到您的</a:t>
            </a:r>
            <a:br>
              <a:rPr lang="en-US" altLang="zh-Hant" sz="32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</a:br>
            <a:r>
              <a:rPr lang="zh-Hant" sz="32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選區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3200" b="1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掃描二維碼以了解更多資訊。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40" y="611188"/>
            <a:ext cx="3633788" cy="1357312"/>
          </a:xfrm>
        </p:spPr>
        <p:txBody>
          <a:bodyPr>
            <a:noAutofit/>
          </a:bodyPr>
          <a:lstStyle/>
          <a:p>
            <a:pPr rtl="0"/>
            <a:r>
              <a:rPr lang="zh-Hant" sz="44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為什麼要投票？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728459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lnSpc>
                <a:spcPts val="3600"/>
              </a:lnSpc>
              <a:buNone/>
            </a:pPr>
            <a:r>
              <a:rPr lang="zh-Hant" sz="28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發表意見並聽取每個人的意見非常重要。</a:t>
            </a:r>
          </a:p>
          <a:p>
            <a:pPr marL="45720" indent="0">
              <a:buNone/>
            </a:pPr>
            <a:endParaRPr lang="en-AU" sz="280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  <a:p>
            <a:pPr marL="45720" indent="0" rtl="0">
              <a:lnSpc>
                <a:spcPts val="3600"/>
              </a:lnSpc>
              <a:buNone/>
            </a:pPr>
            <a:r>
              <a:rPr lang="zh-Hant" sz="2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在澳大利亞，登記和投票是強制性的。</a:t>
            </a:r>
          </a:p>
          <a:p>
            <a:pPr marL="45720" indent="0">
              <a:buNone/>
            </a:pPr>
            <a:endParaRPr lang="en-AU" sz="280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pPr marL="45720" indent="0">
              <a:buNone/>
            </a:pP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zh-Hant" sz="44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議會與政府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67605" y="4715037"/>
            <a:ext cx="1091968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itchFamily="34" charset="0"/>
              <a:buChar char="•"/>
            </a:pPr>
            <a:r>
              <a:rPr lang="zh-Hant" sz="2800" b="0" i="0" u="none" strike="noStrike" kern="120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議會</a:t>
            </a:r>
          </a:p>
          <a:p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lnSpc>
                <a:spcPts val="3600"/>
              </a:lnSpc>
              <a:spcBef>
                <a:spcPts val="840"/>
              </a:spcBef>
              <a:buNone/>
            </a:pPr>
            <a:r>
              <a:rPr lang="zh-Hant" sz="2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在眾議院擁有半數以上代表的政黨或政黨團體稱為</a:t>
            </a:r>
            <a:r>
              <a:rPr lang="zh-Hant" sz="2800" b="1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政府。</a:t>
            </a:r>
            <a:endParaRPr lang="en-AU" sz="2800" b="1" kern="1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  <a:p>
            <a:pPr>
              <a:lnSpc>
                <a:spcPts val="3600"/>
              </a:lnSpc>
            </a:pP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733069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47627" y="3290680"/>
            <a:ext cx="2267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1400" b="1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眾議院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3678" y="5864401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zh-Hant" sz="1600" b="1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參議院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Hant" sz="44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三級政府</a:t>
            </a:r>
            <a:endParaRPr kumimoji="0" lang="en-AU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27443" y="2252022"/>
            <a:ext cx="1836519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t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聯邦政府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t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州/領地政府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2466" y="2252022"/>
            <a:ext cx="186411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zh-Hant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當地政府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t" sz="44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聯邦政府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聯邦議會負責制定與國防和移民等全國性事務相關的法律。</a:t>
            </a:r>
          </a:p>
          <a:p>
            <a:pPr algn="ctr"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  <a:p>
            <a:pPr algn="ctr" rtl="0">
              <a:lnSpc>
                <a:spcPts val="2500"/>
              </a:lnSpc>
            </a:pP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澳洲有一個聯邦議會 – 位於坎培拉</a:t>
            </a:r>
          </a:p>
          <a:p>
            <a:pPr>
              <a:lnSpc>
                <a:spcPts val="2500"/>
              </a:lnSpc>
            </a:pP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州和領地議會負責制定與州和領地事務相關的法律，例如有关醫院和學校的法律。澳洲有 </a:t>
            </a:r>
            <a:r>
              <a:rPr lang="en-AU" dirty="0">
                <a:solidFill>
                  <a:schemeClr val="bg1"/>
                </a:solidFill>
              </a:rPr>
              <a:t>6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個州議會和 </a:t>
            </a:r>
            <a:r>
              <a:rPr lang="en-AU" dirty="0">
                <a:solidFill>
                  <a:schemeClr val="bg1"/>
                </a:solidFill>
              </a:rPr>
              <a:t>2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個領地議會，各設在一個首府城市。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t" sz="44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州政府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7062" y="3295230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醫院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369603" y="3326152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警察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7695" y="6020071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學校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>
              <a:lnSpc>
                <a:spcPts val="2500"/>
              </a:lnSpc>
            </a:pP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地方議會負責制定與地方事務相關的附例，例如垃圾收集和圖書館條例。澳洲全國有 </a:t>
            </a:r>
            <a:r>
              <a:rPr lang="en-AU" dirty="0">
                <a:solidFill>
                  <a:schemeClr val="bg1"/>
                </a:solidFill>
              </a:rPr>
              <a:t>500</a:t>
            </a:r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多個地方議會。</a:t>
            </a:r>
          </a:p>
          <a:p>
            <a:pPr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t" sz="44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地方政府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zh-Hant" sz="1800" b="0" i="0" u="none" strike="noStrike" baseline="-2500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（插入該地區地方議員的圖片）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93903" y="3361178"/>
            <a:ext cx="205697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垃圾收集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250980" y="3361178"/>
            <a:ext cx="106952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圖書館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318584" y="6063734"/>
            <a:ext cx="13773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zh-Hant" sz="1800" b="0" i="0" u="none" strike="noStrike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當地道路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079866" y="6063734"/>
            <a:ext cx="14029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zh-Hant" sz="1800" b="0" i="0" u="none" strike="noStrike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路牌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772880"/>
            <a:ext cx="6015681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zh-Hant" sz="4400" b="0" i="0" u="none" strike="noStrike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誰有資格登記？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0314" y="220472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buFont typeface="Corbel" pitchFamily="34" charset="0"/>
              <a:buNone/>
            </a:pP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要參加選舉投票，您需要登記。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pPr rtl="0">
              <a:lnSpc>
                <a:spcPts val="2900"/>
              </a:lnSpc>
            </a:pP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登記需要滿足下列條件：</a:t>
            </a:r>
          </a:p>
          <a:p>
            <a:pPr lvl="1" rtl="0">
              <a:lnSpc>
                <a:spcPts val="2900"/>
              </a:lnSpc>
            </a:pPr>
            <a:r>
              <a:rPr lang="zh-Hant" sz="20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澳洲公民，</a:t>
            </a:r>
          </a:p>
          <a:p>
            <a:pPr lvl="1" rtl="0">
              <a:lnSpc>
                <a:spcPts val="2900"/>
              </a:lnSpc>
            </a:pPr>
            <a:r>
              <a:rPr lang="zh-Hant" sz="20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年滿 18 歲，且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  <a:p>
            <a:pPr>
              <a:lnSpc>
                <a:spcPts val="2900"/>
              </a:lnSpc>
            </a:pP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如果您年滿 </a:t>
            </a:r>
            <a:r>
              <a:rPr lang="en-AU" dirty="0"/>
              <a:t>16</a:t>
            </a: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歲或 </a:t>
            </a:r>
            <a:r>
              <a:rPr lang="en-AU" dirty="0"/>
              <a:t>17</a:t>
            </a: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歲，現在就可以登記，這樣當您年滿 </a:t>
            </a:r>
            <a:r>
              <a:rPr lang="en-AU" dirty="0"/>
              <a:t>18</a:t>
            </a:r>
            <a:r>
              <a:rPr lang="zh-Hant" sz="2200" b="0" i="0" u="none" strike="noStrike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歲時就可以投票。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2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6C09AC-F4EE-45C8-8BC3-992ABC714EE2}"/>
</file>

<file path=customXml/itemProps4.xml><?xml version="1.0" encoding="utf-8"?>
<ds:datastoreItem xmlns:ds="http://schemas.openxmlformats.org/officeDocument/2006/customXml" ds:itemID="{379D0121-3426-42E8-8D4D-3BF05065886F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5565</TotalTime>
  <Words>1798</Words>
  <Application>Microsoft Office PowerPoint</Application>
  <PresentationFormat>Widescreen</PresentationFormat>
  <Paragraphs>142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DengXian</vt:lpstr>
      <vt:lpstr>HelveticaNeueLT Std Lt</vt:lpstr>
      <vt:lpstr>HelveticaNeueLT Std Thin</vt:lpstr>
      <vt:lpstr>HelveticaNeueLT Std UltLt</vt:lpstr>
      <vt:lpstr>Microsoft JhengHei</vt:lpstr>
      <vt:lpstr>新細明體</vt:lpstr>
      <vt:lpstr>Arial</vt:lpstr>
      <vt:lpstr>Calibri</vt:lpstr>
      <vt:lpstr>Corbel</vt:lpstr>
      <vt:lpstr>Courier New</vt:lpstr>
      <vt:lpstr>Basis</vt:lpstr>
      <vt:lpstr>Basis</vt:lpstr>
      <vt:lpstr>歡迎</vt:lpstr>
      <vt:lpstr>PowerPoint Presentation</vt:lpstr>
      <vt:lpstr>為什麼要投票？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84</cp:revision>
  <dcterms:created xsi:type="dcterms:W3CDTF">2023-04-03T05:16:48Z</dcterms:created>
  <dcterms:modified xsi:type="dcterms:W3CDTF">2024-12-20T00:46:49Z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