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 id="2147483648" r:id="rId3"/>
    <p:sldMasterId id="2147483688" r:id="rId4"/>
  </p:sldMasterIdLst>
  <p:notesMasterIdLst>
    <p:notesMasterId r:id="rId30"/>
  </p:notesMasterIdLst>
  <p:sldIdLst>
    <p:sldId id="256" r:id="rId5"/>
    <p:sldId id="258" r:id="rId6"/>
    <p:sldId id="277" r:id="rId7"/>
    <p:sldId id="259" r:id="rId8"/>
    <p:sldId id="281" r:id="rId9"/>
    <p:sldId id="279" r:id="rId10"/>
    <p:sldId id="263" r:id="rId11"/>
    <p:sldId id="264" r:id="rId12"/>
    <p:sldId id="265" r:id="rId13"/>
    <p:sldId id="266" r:id="rId14"/>
    <p:sldId id="284" r:id="rId15"/>
    <p:sldId id="260" r:id="rId16"/>
    <p:sldId id="261" r:id="rId17"/>
    <p:sldId id="262" r:id="rId18"/>
    <p:sldId id="267" r:id="rId19"/>
    <p:sldId id="268" r:id="rId20"/>
    <p:sldId id="269" r:id="rId21"/>
    <p:sldId id="270" r:id="rId22"/>
    <p:sldId id="282" r:id="rId23"/>
    <p:sldId id="271" r:id="rId24"/>
    <p:sldId id="272" r:id="rId25"/>
    <p:sldId id="273" r:id="rId26"/>
    <p:sldId id="274" r:id="rId27"/>
    <p:sldId id="275" r:id="rId28"/>
    <p:sldId id="2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1" d="100"/>
          <a:sy n="101" d="100"/>
        </p:scale>
        <p:origin x="990" y="102"/>
      </p:cViewPr>
      <p:guideLst/>
    </p:cSldViewPr>
  </p:slideViewPr>
  <p:notesTextViewPr>
    <p:cViewPr>
      <p:scale>
        <a:sx n="3" d="2"/>
        <a:sy n="3" d="2"/>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9.xml" Id="rId13" /><Relationship Type="http://schemas.openxmlformats.org/officeDocument/2006/relationships/slide" Target="slides/slide14.xml" Id="rId18" /><Relationship Type="http://schemas.openxmlformats.org/officeDocument/2006/relationships/slide" Target="slides/slide22.xml" Id="rId26" /><Relationship Type="http://schemas.openxmlformats.org/officeDocument/2006/relationships/slideMaster" Target="slideMasters/slideMaster2.xml" Id="rId3" /><Relationship Type="http://schemas.openxmlformats.org/officeDocument/2006/relationships/slide" Target="slides/slide17.xml" Id="rId21" /><Relationship Type="http://schemas.openxmlformats.org/officeDocument/2006/relationships/tableStyles" Target="tableStyles.xml" Id="rId34" /><Relationship Type="http://schemas.openxmlformats.org/officeDocument/2006/relationships/slide" Target="slides/slide3.xml" Id="rId7" /><Relationship Type="http://schemas.openxmlformats.org/officeDocument/2006/relationships/slide" Target="slides/slide8.xml" Id="rId12" /><Relationship Type="http://schemas.openxmlformats.org/officeDocument/2006/relationships/slide" Target="slides/slide13.xml" Id="rId17" /><Relationship Type="http://schemas.openxmlformats.org/officeDocument/2006/relationships/slide" Target="slides/slide21.xml" Id="rId25" /><Relationship Type="http://schemas.openxmlformats.org/officeDocument/2006/relationships/theme" Target="theme/theme1.xml" Id="rId33" /><Relationship Type="http://schemas.openxmlformats.org/officeDocument/2006/relationships/slideMaster" Target="slideMasters/slideMaster1.xml" Id="rId2" /><Relationship Type="http://schemas.openxmlformats.org/officeDocument/2006/relationships/slide" Target="slides/slide12.xml" Id="rId16" /><Relationship Type="http://schemas.openxmlformats.org/officeDocument/2006/relationships/slide" Target="slides/slide16.xml" Id="rId20" /><Relationship Type="http://schemas.openxmlformats.org/officeDocument/2006/relationships/slide" Target="slides/slide25.xml" Id="rId29" /><Relationship Type="http://schemas.openxmlformats.org/officeDocument/2006/relationships/slide" Target="slides/slide2.xml" Id="rId6" /><Relationship Type="http://schemas.openxmlformats.org/officeDocument/2006/relationships/slide" Target="slides/slide7.xml" Id="rId11" /><Relationship Type="http://schemas.openxmlformats.org/officeDocument/2006/relationships/slide" Target="slides/slide20.xml" Id="rId24" /><Relationship Type="http://schemas.openxmlformats.org/officeDocument/2006/relationships/viewProps" Target="viewProps.xml" Id="rId32" /><Relationship Type="http://schemas.openxmlformats.org/officeDocument/2006/relationships/slide" Target="slides/slide1.xml" Id="rId5" /><Relationship Type="http://schemas.openxmlformats.org/officeDocument/2006/relationships/slide" Target="slides/slide11.xml" Id="rId15" /><Relationship Type="http://schemas.openxmlformats.org/officeDocument/2006/relationships/slide" Target="slides/slide19.xml" Id="rId23" /><Relationship Type="http://schemas.openxmlformats.org/officeDocument/2006/relationships/slide" Target="slides/slide24.xml" Id="rId28" /><Relationship Type="http://schemas.openxmlformats.org/officeDocument/2006/relationships/slide" Target="slides/slide6.xml" Id="rId10" /><Relationship Type="http://schemas.openxmlformats.org/officeDocument/2006/relationships/slide" Target="slides/slide15.xml" Id="rId19" /><Relationship Type="http://schemas.openxmlformats.org/officeDocument/2006/relationships/presProps" Target="presProps.xml" Id="rId31" /><Relationship Type="http://schemas.openxmlformats.org/officeDocument/2006/relationships/slideMaster" Target="slideMasters/slideMaster3.xml" Id="rId4" /><Relationship Type="http://schemas.openxmlformats.org/officeDocument/2006/relationships/slide" Target="slides/slide5.xml" Id="rId9" /><Relationship Type="http://schemas.openxmlformats.org/officeDocument/2006/relationships/slide" Target="slides/slide10.xml" Id="rId14" /><Relationship Type="http://schemas.openxmlformats.org/officeDocument/2006/relationships/slide" Target="slides/slide18.xml" Id="rId22" /><Relationship Type="http://schemas.openxmlformats.org/officeDocument/2006/relationships/slide" Target="slides/slide23.xml" Id="rId27" /><Relationship Type="http://schemas.openxmlformats.org/officeDocument/2006/relationships/notesMaster" Target="notesMasters/notesMaster1.xml" Id="rId30" /><Relationship Type="http://schemas.microsoft.com/office/2018/10/relationships/authors" Target="authors.xml" Id="rId35" /><Relationship Type="http://schemas.openxmlformats.org/officeDocument/2006/relationships/slide" Target="slides/slide4.xml" Id="rId8" /><Relationship Type="http://schemas.openxmlformats.org/officeDocument/2006/relationships/customXml" Target="/customXML/item2.xml" Id="Ra63d1d2929dd4492"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214B50-1ACA-4279-AB38-1AFD4FAA3336}" type="datetimeFigureOut">
              <a:rPr lang="en-AU" smtClean="0"/>
              <a:t>11/02/2025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5B958-EDDC-4D7D-AE2B-84EFF3FE9029}" type="slidenum">
              <a:rPr lang="en-AU" smtClean="0"/>
              <a:t>‹#›</a:t>
            </a:fld>
            <a:endParaRPr lang="en-AU"/>
          </a:p>
        </p:txBody>
      </p:sp>
    </p:spTree>
    <p:extLst>
      <p:ext uri="{BB962C8B-B14F-4D97-AF65-F5344CB8AC3E}">
        <p14:creationId xmlns:p14="http://schemas.microsoft.com/office/powerpoint/2010/main" val="169795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youtube.com/watch?v=BnPvzRX_Kxk&amp;list=PL95CxBiLrB_nFbcmrGMgqWEjYuguzOPlY&amp;index=1" TargetMode="External"/><Relationship Id="rId3" Type="http://schemas.openxmlformats.org/officeDocument/2006/relationships/hyperlink" Target="https://www.youtube.com/watch?v=CpFxbmuif9s&amp;list=PL95CxBiLrB_nFbcmrGMgqWEjYuguzOPlY&amp;index=5" TargetMode="External"/><Relationship Id="rId7" Type="http://schemas.openxmlformats.org/officeDocument/2006/relationships/hyperlink" Target="https://www.youtube.com/watch?v=75WiMBm2W24&amp;list=PL95CxBiLrB_nFbcmrGMgqWEjYuguzOPlY&amp;index=2"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youtube.com/watch?v=a7CWSi8AbDA&amp;list=PL95CxBiLrB_nFbcmrGMgqWEjYuguzOPlY&amp;index=3" TargetMode="External"/><Relationship Id="rId5" Type="http://schemas.openxmlformats.org/officeDocument/2006/relationships/hyperlink" Target="https://www.youtube.com/watch?v=hBGIuTspBGg&amp;list=PL95CxBiLrB_nFbcmrGMgqWEjYuguzOPlY&amp;index=4" TargetMode="External"/><Relationship Id="rId4" Type="http://schemas.openxmlformats.org/officeDocument/2006/relationships/hyperlink" Target="https://www.youtube.com/watch?v=-0LOSLQvB9Q&amp;list=PL95CxBiLrB_nFbcmrGMgqWEjYuguzOPlY&amp;index=6"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hlinkClick r:id="rId3"/>
              </a:rPr>
              <a:t>The voter story: Compilation (English subtitles) (youtube.com)</a:t>
            </a:r>
            <a:endParaRPr lang="en-AU" dirty="0"/>
          </a:p>
          <a:p>
            <a:endParaRPr lang="en-AU" dirty="0"/>
          </a:p>
          <a:p>
            <a:r>
              <a:rPr lang="en-AU" dirty="0">
                <a:hlinkClick r:id="rId4"/>
              </a:rPr>
              <a:t>The voter story - Vietnamese – YouTube</a:t>
            </a:r>
            <a:endParaRPr lang="en-AU" dirty="0"/>
          </a:p>
          <a:p>
            <a:endParaRPr lang="en-AU" dirty="0"/>
          </a:p>
          <a:p>
            <a:r>
              <a:rPr lang="en-AU" dirty="0">
                <a:hlinkClick r:id="rId5"/>
              </a:rPr>
              <a:t>The voter story - Mandarin (youtube.com)</a:t>
            </a:r>
            <a:endParaRPr lang="en-AU" dirty="0"/>
          </a:p>
          <a:p>
            <a:endParaRPr lang="en-AU" dirty="0"/>
          </a:p>
          <a:p>
            <a:r>
              <a:rPr lang="en-AU" dirty="0">
                <a:hlinkClick r:id="rId6"/>
              </a:rPr>
              <a:t>The voter story - Hindi (youtube.com)</a:t>
            </a:r>
            <a:endParaRPr lang="en-AU" dirty="0"/>
          </a:p>
          <a:p>
            <a:endParaRPr lang="en-AU" dirty="0"/>
          </a:p>
          <a:p>
            <a:r>
              <a:rPr lang="en-AU" dirty="0">
                <a:hlinkClick r:id="rId7"/>
              </a:rPr>
              <a:t>The voter story - Farsi (Persian) (youtube.com)</a:t>
            </a:r>
            <a:endParaRPr lang="en-AU" dirty="0"/>
          </a:p>
          <a:p>
            <a:endParaRPr lang="en-AU" dirty="0"/>
          </a:p>
          <a:p>
            <a:r>
              <a:rPr lang="en-AU" dirty="0">
                <a:hlinkClick r:id="rId8"/>
              </a:rPr>
              <a:t>The voter story - Arabic (youtube.com)</a:t>
            </a:r>
            <a:endParaRPr lang="en-AU" dirty="0"/>
          </a:p>
          <a:p>
            <a:endParaRPr lang="en-AU" dirty="0"/>
          </a:p>
        </p:txBody>
      </p:sp>
      <p:sp>
        <p:nvSpPr>
          <p:cNvPr id="4" name="Slide Number Placeholder 3"/>
          <p:cNvSpPr>
            <a:spLocks noGrp="1"/>
          </p:cNvSpPr>
          <p:nvPr>
            <p:ph type="sldNum" sz="quarter" idx="5"/>
          </p:nvPr>
        </p:nvSpPr>
        <p:spPr/>
        <p:txBody>
          <a:bodyPr/>
          <a:lstStyle/>
          <a:p>
            <a:fld id="{43E5B958-EDDC-4D7D-AE2B-84EFF3FE9029}" type="slidenum">
              <a:rPr lang="en-AU" smtClean="0"/>
              <a:t>4</a:t>
            </a:fld>
            <a:endParaRPr lang="en-AU"/>
          </a:p>
        </p:txBody>
      </p:sp>
    </p:spTree>
    <p:extLst>
      <p:ext uri="{BB962C8B-B14F-4D97-AF65-F5344CB8AC3E}">
        <p14:creationId xmlns:p14="http://schemas.microsoft.com/office/powerpoint/2010/main" val="3531766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1E2A1-8B13-EF69-40CA-96C41E74431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AU"/>
          </a:p>
        </p:txBody>
      </p:sp>
      <p:sp>
        <p:nvSpPr>
          <p:cNvPr id="3" name="Subtitle 2">
            <a:extLst>
              <a:ext uri="{FF2B5EF4-FFF2-40B4-BE49-F238E27FC236}">
                <a16:creationId xmlns:a16="http://schemas.microsoft.com/office/drawing/2014/main" id="{C071C716-0E98-C075-4F5B-5DA29FA14C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a:p>
        </p:txBody>
      </p:sp>
      <p:sp>
        <p:nvSpPr>
          <p:cNvPr id="4" name="Date Placeholder 3">
            <a:extLst>
              <a:ext uri="{FF2B5EF4-FFF2-40B4-BE49-F238E27FC236}">
                <a16:creationId xmlns:a16="http://schemas.microsoft.com/office/drawing/2014/main" id="{B45DFB43-72AA-3C9C-4D80-86A5033ADE28}"/>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5" name="Footer Placeholder 4">
            <a:extLst>
              <a:ext uri="{FF2B5EF4-FFF2-40B4-BE49-F238E27FC236}">
                <a16:creationId xmlns:a16="http://schemas.microsoft.com/office/drawing/2014/main" id="{87F4AAE9-478B-D65A-6C65-796BF600AF2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96A5B2A-2D2C-75ED-98F3-7BEDB6BBF5DB}"/>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180072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FC71A-AAE1-D101-2ABE-AB1E4E07607B}"/>
              </a:ext>
            </a:extLst>
          </p:cNvPr>
          <p:cNvSpPr>
            <a:spLocks noGrp="1"/>
          </p:cNvSpPr>
          <p:nvPr>
            <p:ph type="title"/>
          </p:nvPr>
        </p:nvSpPr>
        <p:spPr/>
        <p:txBody>
          <a:bodyPr/>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5B02A58A-03CC-B524-3F0B-F9B4EEDA3A8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FD08544-B6A8-8A33-0B74-F7AE9AE95F00}"/>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5" name="Footer Placeholder 4">
            <a:extLst>
              <a:ext uri="{FF2B5EF4-FFF2-40B4-BE49-F238E27FC236}">
                <a16:creationId xmlns:a16="http://schemas.microsoft.com/office/drawing/2014/main" id="{49E6DC14-EFE9-F0B8-E1D6-ECF72EC47EA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18BB0AC-5230-1183-52FB-E56611C42F9D}"/>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16413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01A55B-097B-C704-8758-0A6EE667053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AU"/>
          </a:p>
        </p:txBody>
      </p:sp>
      <p:sp>
        <p:nvSpPr>
          <p:cNvPr id="3" name="Vertical Text Placeholder 2">
            <a:extLst>
              <a:ext uri="{FF2B5EF4-FFF2-40B4-BE49-F238E27FC236}">
                <a16:creationId xmlns:a16="http://schemas.microsoft.com/office/drawing/2014/main" id="{26CFEC46-612B-826E-E8EF-8AFBFC9CD49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3EC83C71-1D0B-759D-7968-F361C8CD1681}"/>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5" name="Footer Placeholder 4">
            <a:extLst>
              <a:ext uri="{FF2B5EF4-FFF2-40B4-BE49-F238E27FC236}">
                <a16:creationId xmlns:a16="http://schemas.microsoft.com/office/drawing/2014/main" id="{DF33B45F-F62E-8B0A-70F8-A6EB7EC790F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B68DB35-D2F4-E622-A314-63BB1FF4A201}"/>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252757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4C4D7-1EE2-CECA-A4BE-8E7330E1F681}"/>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D1D1A314-5A97-2076-5EFE-74C8C840C06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59A3E1C1-DEFD-0D4D-2033-A75C12813467}"/>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9BDD4701-7853-C603-E5D4-5BA6773D02A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099B126-A9DE-0216-70D2-51811B5B39C0}"/>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2358712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D34DC-30E0-5829-FCF2-9F29EBED286E}"/>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AF6B5B2D-DAAE-302E-5DC8-88AE8ED9F5B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C2DE823A-90D6-0713-29CD-D767AF1F14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234619D-B583-149F-86AF-7F10EAE5601A}"/>
              </a:ext>
            </a:extLst>
          </p:cNvPr>
          <p:cNvSpPr>
            <a:spLocks noGrp="1"/>
          </p:cNvSpPr>
          <p:nvPr>
            <p:ph type="dt" sz="half" idx="10"/>
          </p:nvPr>
        </p:nvSpPr>
        <p:spPr/>
        <p:txBody>
          <a:bodyPr/>
          <a:lstStyle/>
          <a:p>
            <a:fld id="{ED8AA105-0362-461D-A534-C801782765F6}" type="datetimeFigureOut">
              <a:rPr lang="en-AU" smtClean="0"/>
              <a:t>11/02/2025</a:t>
            </a:fld>
            <a:endParaRPr lang="en-AU"/>
          </a:p>
        </p:txBody>
      </p:sp>
      <p:sp>
        <p:nvSpPr>
          <p:cNvPr id="6" name="Footer Placeholder 5">
            <a:extLst>
              <a:ext uri="{FF2B5EF4-FFF2-40B4-BE49-F238E27FC236}">
                <a16:creationId xmlns:a16="http://schemas.microsoft.com/office/drawing/2014/main" id="{7A19F386-B036-62E6-4D1F-7D2BE04EBCE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1960D2-F611-8164-7F7C-4EDCFBEC3081}"/>
              </a:ext>
            </a:extLst>
          </p:cNvPr>
          <p:cNvSpPr>
            <a:spLocks noGrp="1"/>
          </p:cNvSpPr>
          <p:nvPr>
            <p:ph type="sldNum" sz="quarter" idx="12"/>
          </p:nvPr>
        </p:nvSpPr>
        <p:spPr/>
        <p:txBody>
          <a:bodyPr/>
          <a:lstStyle/>
          <a:p>
            <a:fld id="{4A00F472-D779-4304-A3C6-4A3D5CDDAD79}" type="slidenum">
              <a:rPr lang="en-AU" smtClean="0"/>
              <a:t>‹#›</a:t>
            </a:fld>
            <a:endParaRPr lang="en-AU"/>
          </a:p>
        </p:txBody>
      </p:sp>
    </p:spTree>
    <p:extLst>
      <p:ext uri="{BB962C8B-B14F-4D97-AF65-F5344CB8AC3E}">
        <p14:creationId xmlns:p14="http://schemas.microsoft.com/office/powerpoint/2010/main" val="1531044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dirty="0"/>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17087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91FD4-8007-D11C-574C-6D5F3B44E353}"/>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7AD546FB-2F7C-A24A-A072-668DE633B38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A877AF9E-49BC-F13C-63F7-28B1E645B223}"/>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5" name="Footer Placeholder 4">
            <a:extLst>
              <a:ext uri="{FF2B5EF4-FFF2-40B4-BE49-F238E27FC236}">
                <a16:creationId xmlns:a16="http://schemas.microsoft.com/office/drawing/2014/main" id="{2BD4524F-6F61-3246-64DF-2C80A6B68C9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3D06E99-C49A-BD38-471D-BB380484ED94}"/>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85503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CCB87-FB6B-368C-E713-2C19644EDC7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AU"/>
          </a:p>
        </p:txBody>
      </p:sp>
      <p:sp>
        <p:nvSpPr>
          <p:cNvPr id="3" name="Text Placeholder 2">
            <a:extLst>
              <a:ext uri="{FF2B5EF4-FFF2-40B4-BE49-F238E27FC236}">
                <a16:creationId xmlns:a16="http://schemas.microsoft.com/office/drawing/2014/main" id="{B98C5905-B424-24CE-0D69-0D27DBE423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28254A5-762D-B4C5-826D-3E3457E37131}"/>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5" name="Footer Placeholder 4">
            <a:extLst>
              <a:ext uri="{FF2B5EF4-FFF2-40B4-BE49-F238E27FC236}">
                <a16:creationId xmlns:a16="http://schemas.microsoft.com/office/drawing/2014/main" id="{5DCF665D-0F07-4849-42E2-2C1DF543627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09FA329-4EE7-93A1-EAD4-6587E67AD8B8}"/>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339432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9ADED-1B07-1DBD-C836-7D50AEF2C090}"/>
              </a:ext>
            </a:extLst>
          </p:cNvPr>
          <p:cNvSpPr>
            <a:spLocks noGrp="1"/>
          </p:cNvSpPr>
          <p:nvPr>
            <p:ph type="title"/>
          </p:nvPr>
        </p:nvSpPr>
        <p:spPr/>
        <p:txBody>
          <a:bodyPr/>
          <a:lstStyle/>
          <a:p>
            <a:r>
              <a:rPr lang="en-GB"/>
              <a:t>Click to edit Master title style</a:t>
            </a:r>
            <a:endParaRPr lang="en-AU"/>
          </a:p>
        </p:txBody>
      </p:sp>
      <p:sp>
        <p:nvSpPr>
          <p:cNvPr id="3" name="Content Placeholder 2">
            <a:extLst>
              <a:ext uri="{FF2B5EF4-FFF2-40B4-BE49-F238E27FC236}">
                <a16:creationId xmlns:a16="http://schemas.microsoft.com/office/drawing/2014/main" id="{20DA6AB0-1603-2873-8F73-BC38C8A4A24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1C69B502-037C-E3CC-8D2F-F93D17319C6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C36C9B5D-57A7-432E-3EA6-4D2978444800}"/>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6" name="Footer Placeholder 5">
            <a:extLst>
              <a:ext uri="{FF2B5EF4-FFF2-40B4-BE49-F238E27FC236}">
                <a16:creationId xmlns:a16="http://schemas.microsoft.com/office/drawing/2014/main" id="{4D1AF974-C9D0-70C7-1FDA-17EB94E77BD9}"/>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26DD2B4-D7DA-F59B-9D90-83F48A4516FA}"/>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708895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4015A-CCAA-6972-CD54-C1F7D8B9BEB6}"/>
              </a:ext>
            </a:extLst>
          </p:cNvPr>
          <p:cNvSpPr>
            <a:spLocks noGrp="1"/>
          </p:cNvSpPr>
          <p:nvPr>
            <p:ph type="title"/>
          </p:nvPr>
        </p:nvSpPr>
        <p:spPr>
          <a:xfrm>
            <a:off x="839788" y="365125"/>
            <a:ext cx="10515600" cy="1325563"/>
          </a:xfrm>
        </p:spPr>
        <p:txBody>
          <a:bodyPr/>
          <a:lstStyle/>
          <a:p>
            <a:r>
              <a:rPr lang="en-GB"/>
              <a:t>Click to edit Master title style</a:t>
            </a:r>
            <a:endParaRPr lang="en-AU"/>
          </a:p>
        </p:txBody>
      </p:sp>
      <p:sp>
        <p:nvSpPr>
          <p:cNvPr id="3" name="Text Placeholder 2">
            <a:extLst>
              <a:ext uri="{FF2B5EF4-FFF2-40B4-BE49-F238E27FC236}">
                <a16:creationId xmlns:a16="http://schemas.microsoft.com/office/drawing/2014/main" id="{5DD36845-A413-4CC8-CF5A-FC43F10EB2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81F1109-BED9-DFAC-6229-C3234A1FB6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D443CB7B-A93D-041C-29FA-91EEB6C794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35F64D-9176-D3CE-0483-74A5852D32C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AA5BB4BB-A3F9-6F04-B24B-D8C8B3F71DC9}"/>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8" name="Footer Placeholder 7">
            <a:extLst>
              <a:ext uri="{FF2B5EF4-FFF2-40B4-BE49-F238E27FC236}">
                <a16:creationId xmlns:a16="http://schemas.microsoft.com/office/drawing/2014/main" id="{72325C3C-1BBB-0258-D713-A7D20E17790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1FAED247-B845-2C64-DEF4-8DCC35B112FA}"/>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751345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0CE7-8816-627D-30A7-4B7B33B9AFCF}"/>
              </a:ext>
            </a:extLst>
          </p:cNvPr>
          <p:cNvSpPr>
            <a:spLocks noGrp="1"/>
          </p:cNvSpPr>
          <p:nvPr>
            <p:ph type="title"/>
          </p:nvPr>
        </p:nvSpPr>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2E1262D1-73B2-52E1-B62D-F8710F585C0B}"/>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4" name="Footer Placeholder 3">
            <a:extLst>
              <a:ext uri="{FF2B5EF4-FFF2-40B4-BE49-F238E27FC236}">
                <a16:creationId xmlns:a16="http://schemas.microsoft.com/office/drawing/2014/main" id="{22B851B5-FD9B-2AA4-4D68-D7A8FC311A1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7014230-411D-75A2-B730-C7C82BCCBF11}"/>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815608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D4F347-F659-B8CF-8831-E5075496B223}"/>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3" name="Footer Placeholder 2">
            <a:extLst>
              <a:ext uri="{FF2B5EF4-FFF2-40B4-BE49-F238E27FC236}">
                <a16:creationId xmlns:a16="http://schemas.microsoft.com/office/drawing/2014/main" id="{BAAE6226-FC10-7E93-2176-EBE148D6E8B0}"/>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F6BFFCE6-724A-AB62-38BF-2D4B78A7DBF6}"/>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839338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48C8-1276-F256-B13E-B12BAEB049C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Content Placeholder 2">
            <a:extLst>
              <a:ext uri="{FF2B5EF4-FFF2-40B4-BE49-F238E27FC236}">
                <a16:creationId xmlns:a16="http://schemas.microsoft.com/office/drawing/2014/main" id="{213F4311-0BEE-E3E9-A05B-836227EE4C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AB532B91-B6ED-331E-B26E-2039E7939C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27E72A2-F7FE-9090-CE12-5B77960548F2}"/>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6" name="Footer Placeholder 5">
            <a:extLst>
              <a:ext uri="{FF2B5EF4-FFF2-40B4-BE49-F238E27FC236}">
                <a16:creationId xmlns:a16="http://schemas.microsoft.com/office/drawing/2014/main" id="{F0B98FE2-D187-97BF-733A-26845F6F5F1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39274FC-37EC-60BD-C580-00A2E9CB93E4}"/>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289964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974CE-BE88-D4C6-F594-4D8890B9C11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D7DF63CF-9A8C-08E9-F355-3DF1EAAC57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11E69EE-8825-9E34-BCFA-F1879846AE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EBE51E1-B5C5-0887-8299-15AFFC9BA88F}"/>
              </a:ext>
            </a:extLst>
          </p:cNvPr>
          <p:cNvSpPr>
            <a:spLocks noGrp="1"/>
          </p:cNvSpPr>
          <p:nvPr>
            <p:ph type="dt" sz="half" idx="10"/>
          </p:nvPr>
        </p:nvSpPr>
        <p:spPr/>
        <p:txBody>
          <a:bodyPr/>
          <a:lstStyle/>
          <a:p>
            <a:fld id="{94C36DD2-BE70-4536-AD9B-C1343E98EA77}" type="datetimeFigureOut">
              <a:rPr lang="en-AU" smtClean="0"/>
              <a:t>11/02/2025</a:t>
            </a:fld>
            <a:endParaRPr lang="en-AU"/>
          </a:p>
        </p:txBody>
      </p:sp>
      <p:sp>
        <p:nvSpPr>
          <p:cNvPr id="6" name="Footer Placeholder 5">
            <a:extLst>
              <a:ext uri="{FF2B5EF4-FFF2-40B4-BE49-F238E27FC236}">
                <a16:creationId xmlns:a16="http://schemas.microsoft.com/office/drawing/2014/main" id="{A6D292CF-4AC5-1B02-5A5D-F2439E34277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38F316-531A-E796-B9C5-66EE1E4A577E}"/>
              </a:ext>
            </a:extLst>
          </p:cNvPr>
          <p:cNvSpPr>
            <a:spLocks noGrp="1"/>
          </p:cNvSpPr>
          <p:nvPr>
            <p:ph type="sldNum" sz="quarter" idx="12"/>
          </p:nvPr>
        </p:nvSpPr>
        <p:spPr/>
        <p:txBody>
          <a:bodyPr/>
          <a:lstStyle/>
          <a:p>
            <a:fld id="{FABAC590-BFE4-40EC-90B8-099EA5A90C35}" type="slidenum">
              <a:rPr lang="en-AU" smtClean="0"/>
              <a:t>‹#›</a:t>
            </a:fld>
            <a:endParaRPr lang="en-AU"/>
          </a:p>
        </p:txBody>
      </p:sp>
    </p:spTree>
    <p:extLst>
      <p:ext uri="{BB962C8B-B14F-4D97-AF65-F5344CB8AC3E}">
        <p14:creationId xmlns:p14="http://schemas.microsoft.com/office/powerpoint/2010/main" val="217035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15F26A-CD1E-AF09-37FD-5C6438149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B88025E4-0DD7-99F8-F29E-ACFB0C8B95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6FD55777-FE20-5780-A4C7-F049AFE70C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C36DD2-BE70-4536-AD9B-C1343E98EA77}" type="datetimeFigureOut">
              <a:rPr lang="en-AU" smtClean="0"/>
              <a:t>11/02/2025</a:t>
            </a:fld>
            <a:endParaRPr lang="en-AU"/>
          </a:p>
        </p:txBody>
      </p:sp>
      <p:sp>
        <p:nvSpPr>
          <p:cNvPr id="5" name="Footer Placeholder 4">
            <a:extLst>
              <a:ext uri="{FF2B5EF4-FFF2-40B4-BE49-F238E27FC236}">
                <a16:creationId xmlns:a16="http://schemas.microsoft.com/office/drawing/2014/main" id="{CD85A673-55E5-9BF3-2E89-B3E0583038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27278AAA-CE69-44FD-ABA2-839DC43085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BAC590-BFE4-40EC-90B8-099EA5A90C35}" type="slidenum">
              <a:rPr lang="en-AU" smtClean="0"/>
              <a:t>‹#›</a:t>
            </a:fld>
            <a:endParaRPr lang="en-AU"/>
          </a:p>
        </p:txBody>
      </p:sp>
    </p:spTree>
    <p:extLst>
      <p:ext uri="{BB962C8B-B14F-4D97-AF65-F5344CB8AC3E}">
        <p14:creationId xmlns:p14="http://schemas.microsoft.com/office/powerpoint/2010/main" val="38902274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1" r:id="rId3"/>
    <p:sldLayoutId id="2147483661"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7F15F5-D478-82E5-5A1B-B55213F7B4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AU"/>
          </a:p>
        </p:txBody>
      </p:sp>
      <p:sp>
        <p:nvSpPr>
          <p:cNvPr id="3" name="Text Placeholder 2">
            <a:extLst>
              <a:ext uri="{FF2B5EF4-FFF2-40B4-BE49-F238E27FC236}">
                <a16:creationId xmlns:a16="http://schemas.microsoft.com/office/drawing/2014/main" id="{8ADA5E16-4B85-14CF-8D68-6191FA154E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7606DBAC-6FC7-C048-6F11-AEF778D7EF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8AA105-0362-461D-A534-C801782765F6}" type="datetimeFigureOut">
              <a:rPr lang="en-AU" smtClean="0"/>
              <a:t>11/02/2025</a:t>
            </a:fld>
            <a:endParaRPr lang="en-AU"/>
          </a:p>
        </p:txBody>
      </p:sp>
      <p:sp>
        <p:nvSpPr>
          <p:cNvPr id="5" name="Footer Placeholder 4">
            <a:extLst>
              <a:ext uri="{FF2B5EF4-FFF2-40B4-BE49-F238E27FC236}">
                <a16:creationId xmlns:a16="http://schemas.microsoft.com/office/drawing/2014/main" id="{DA8C608C-7DF7-A59C-5E23-80CD48F716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B52252A-08AE-25E4-A662-A87785DAA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00F472-D779-4304-A3C6-4A3D5CDDAD79}" type="slidenum">
              <a:rPr lang="en-AU" smtClean="0"/>
              <a:t>‹#›</a:t>
            </a:fld>
            <a:endParaRPr lang="en-AU"/>
          </a:p>
        </p:txBody>
      </p:sp>
    </p:spTree>
    <p:extLst>
      <p:ext uri="{BB962C8B-B14F-4D97-AF65-F5344CB8AC3E}">
        <p14:creationId xmlns:p14="http://schemas.microsoft.com/office/powerpoint/2010/main" val="1587647126"/>
      </p:ext>
    </p:extLst>
  </p:cSld>
  <p:clrMap bg1="lt1" tx1="dk1" bg2="lt2" tx2="dk2" accent1="accent1" accent2="accent2" accent3="accent3" accent4="accent4" accent5="accent5" accent6="accent6" hlink="hlink" folHlink="folHlink"/>
  <p:sldLayoutIdLst>
    <p:sldLayoutId id="2147483650"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690" r:id="rId1"/>
  </p:sldLayoutIdLst>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9.png"/><Relationship Id="rId7" Type="http://schemas.openxmlformats.org/officeDocument/2006/relationships/image" Target="../media/image32.jpg"/><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slide" Target="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9.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7" Type="http://schemas.openxmlformats.org/officeDocument/2006/relationships/image" Target="../media/image40.svg"/><Relationship Id="rId2" Type="http://schemas.openxmlformats.org/officeDocument/2006/relationships/image" Target="../media/image35.jp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jp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16.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sv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jpg"/></Relationships>
</file>

<file path=ppt/slides/_rels/slide1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2.xml"/><Relationship Id="rId1" Type="http://schemas.openxmlformats.org/officeDocument/2006/relationships/video" Target="https://www.youtube.com/embed/W1MsyKazjRA?feature=oembed" TargetMode="External"/><Relationship Id="rId4" Type="http://schemas.openxmlformats.org/officeDocument/2006/relationships/hyperlink" Target="https://www.youtube.com/watch?v=8S_604_O_2s&amp;list=PL95CxBiLrB_lmC9oORfPnWcOJNAGalQml&amp;index=2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2.xml"/><Relationship Id="rId1" Type="http://schemas.openxmlformats.org/officeDocument/2006/relationships/video" Target="https://www.youtube.com/embed/hjnIz0eCjkA?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63.png"/><Relationship Id="rId4" Type="http://schemas.openxmlformats.org/officeDocument/2006/relationships/image" Target="../media/image62.sv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O8Uvkl2mR7w&amp;list=TLGG_JYF9Bh_M08wNzExMjAyMw&amp;t=1s" TargetMode="External"/><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jpg"/></Relationships>
</file>

<file path=ppt/slides/_rels/slide2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svg"/><Relationship Id="rId5" Type="http://schemas.openxmlformats.org/officeDocument/2006/relationships/image" Target="../media/image6.svg"/><Relationship Id="rId1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5.png"/><Relationship Id="rId9" Type="http://schemas.microsoft.com/office/2007/relationships/hdphoto" Target="../media/hdphoto1.wdp"/><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https://www.youtube.com/embed/CpFxbmuif9s?list=PL95CxBiLrB_nFbcmrGMgqWEjYuguzOPlY" TargetMode="External"/><Relationship Id="rId6" Type="http://schemas.openxmlformats.org/officeDocument/2006/relationships/image" Target="../media/image17.jpeg"/><Relationship Id="rId5" Type="http://schemas.openxmlformats.org/officeDocument/2006/relationships/image" Target="../media/image16.sv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png"/><Relationship Id="rId7" Type="http://schemas.microsoft.com/office/2007/relationships/hdphoto" Target="../media/hdphoto4.wdp"/><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slide" Target="slide10.xml"/><Relationship Id="rId4" Type="http://schemas.microsoft.com/office/2007/relationships/hdphoto" Target="../media/hdphoto3.wdp"/><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6.xml"/><Relationship Id="rId10" Type="http://schemas.openxmlformats.org/officeDocument/2006/relationships/image" Target="../media/image25.png"/><Relationship Id="rId4" Type="http://schemas.microsoft.com/office/2007/relationships/hdphoto" Target="../media/hdphoto3.wdp"/><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1.png"/><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png"/><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3C8085-6548-A650-4177-22A13134030C}"/>
              </a:ext>
            </a:extLst>
          </p:cNvPr>
          <p:cNvSpPr>
            <a:spLocks noGrp="1"/>
          </p:cNvSpPr>
          <p:nvPr>
            <p:ph type="ctrTitle"/>
          </p:nvPr>
        </p:nvSpPr>
        <p:spPr>
          <a:xfrm>
            <a:off x="1524000" y="2304182"/>
            <a:ext cx="9144000" cy="2387600"/>
          </a:xfrm>
        </p:spPr>
        <p:txBody>
          <a:bodyPr/>
          <a:lstStyle/>
          <a:p>
            <a:r>
              <a:rPr lang="en-AU" dirty="0"/>
              <a:t>Understanding Federal Elections</a:t>
            </a:r>
          </a:p>
        </p:txBody>
      </p:sp>
    </p:spTree>
    <p:extLst>
      <p:ext uri="{BB962C8B-B14F-4D97-AF65-F5344CB8AC3E}">
        <p14:creationId xmlns:p14="http://schemas.microsoft.com/office/powerpoint/2010/main" val="1866539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363DB2-492B-A411-49FD-F16E124B6B6A}"/>
              </a:ext>
            </a:extLst>
          </p:cNvPr>
          <p:cNvSpPr txBox="1"/>
          <p:nvPr/>
        </p:nvSpPr>
        <p:spPr>
          <a:xfrm>
            <a:off x="7725652" y="4180624"/>
            <a:ext cx="3168352" cy="1754326"/>
          </a:xfrm>
          <a:prstGeom prst="rect">
            <a:avLst/>
          </a:prstGeom>
          <a:noFill/>
          <a:ln w="9525">
            <a:noFill/>
          </a:ln>
        </p:spPr>
        <p:txBody>
          <a:bodyPr wrap="square" rtlCol="0">
            <a:spAutoFit/>
          </a:bodyPr>
          <a:lstStyle/>
          <a:p>
            <a:pPr algn="ctr"/>
            <a:r>
              <a:rPr lang="en-AU" dirty="0"/>
              <a:t>Local councils make by-laws about local matters such as rubbish collection and libraries. Australia has over 500 local councils around the nation.</a:t>
            </a:r>
          </a:p>
          <a:p>
            <a:endParaRPr lang="en-AU" dirty="0">
              <a:solidFill>
                <a:schemeClr val="bg1"/>
              </a:solidFill>
            </a:endParaRPr>
          </a:p>
        </p:txBody>
      </p:sp>
      <p:sp>
        <p:nvSpPr>
          <p:cNvPr id="5" name="Title 3">
            <a:extLst>
              <a:ext uri="{FF2B5EF4-FFF2-40B4-BE49-F238E27FC236}">
                <a16:creationId xmlns:a16="http://schemas.microsoft.com/office/drawing/2014/main" id="{73F7591F-712F-0BA0-C6E3-BD62876D73ED}"/>
              </a:ext>
            </a:extLst>
          </p:cNvPr>
          <p:cNvSpPr txBox="1">
            <a:spLocks/>
          </p:cNvSpPr>
          <p:nvPr/>
        </p:nvSpPr>
        <p:spPr>
          <a:xfrm>
            <a:off x="1173480" y="380599"/>
            <a:ext cx="9875520" cy="800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Local Government</a:t>
            </a:r>
          </a:p>
        </p:txBody>
      </p:sp>
      <p:pic>
        <p:nvPicPr>
          <p:cNvPr id="6" name="Picture 5" descr="A map of australia with dots&#10;&#10;Description automatically generated">
            <a:hlinkClick r:id="rId2" action="ppaction://hlinksldjump"/>
            <a:extLst>
              <a:ext uri="{FF2B5EF4-FFF2-40B4-BE49-F238E27FC236}">
                <a16:creationId xmlns:a16="http://schemas.microsoft.com/office/drawing/2014/main" id="{D36F8B65-2B4A-14DB-B88F-7E7750D4BE9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7287160" y="318811"/>
            <a:ext cx="3792320" cy="3382283"/>
          </a:xfrm>
          <a:prstGeom prst="rect">
            <a:avLst/>
          </a:prstGeom>
        </p:spPr>
      </p:pic>
      <p:sp>
        <p:nvSpPr>
          <p:cNvPr id="7" name="Rectangle 6">
            <a:extLst>
              <a:ext uri="{FF2B5EF4-FFF2-40B4-BE49-F238E27FC236}">
                <a16:creationId xmlns:a16="http://schemas.microsoft.com/office/drawing/2014/main" id="{EF958C66-7A28-BD69-880F-8A70E606AF49}"/>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8" name="Rectangle 7">
            <a:extLst>
              <a:ext uri="{FF2B5EF4-FFF2-40B4-BE49-F238E27FC236}">
                <a16:creationId xmlns:a16="http://schemas.microsoft.com/office/drawing/2014/main" id="{887BC959-3898-1593-3A2B-E9514CE8C195}"/>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9" name="Rectangle 8">
            <a:extLst>
              <a:ext uri="{FF2B5EF4-FFF2-40B4-BE49-F238E27FC236}">
                <a16:creationId xmlns:a16="http://schemas.microsoft.com/office/drawing/2014/main" id="{EE0423CF-83F4-4EDB-C450-4179AF691CE7}"/>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10" name="Rectangle 9">
            <a:extLst>
              <a:ext uri="{FF2B5EF4-FFF2-40B4-BE49-F238E27FC236}">
                <a16:creationId xmlns:a16="http://schemas.microsoft.com/office/drawing/2014/main" id="{AF71B0BD-5D5C-B318-BFCB-2EB8E1F08F0D}"/>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1" name="Picture 10" descr="A tree in a dry field&#10;&#10;Description automatically generated">
            <a:extLst>
              <a:ext uri="{FF2B5EF4-FFF2-40B4-BE49-F238E27FC236}">
                <a16:creationId xmlns:a16="http://schemas.microsoft.com/office/drawing/2014/main" id="{55203CDE-C87D-0A6A-0286-D0F745D26654}"/>
              </a:ext>
            </a:extLst>
          </p:cNvPr>
          <p:cNvPicPr>
            <a:picLocks noChangeAspect="1"/>
          </p:cNvPicPr>
          <p:nvPr/>
        </p:nvPicPr>
        <p:blipFill rotWithShape="1">
          <a:blip r:embed="rId5">
            <a:extLst>
              <a:ext uri="{28A0092B-C50C-407E-A947-70E740481C1C}">
                <a14:useLocalDpi xmlns:a14="http://schemas.microsoft.com/office/drawing/2010/main" val="0"/>
              </a:ext>
            </a:extLst>
          </a:blip>
          <a:srcRect l="338" t="435" r="49367" b="-435"/>
          <a:stretch/>
        </p:blipFill>
        <p:spPr>
          <a:xfrm>
            <a:off x="857250" y="1183644"/>
            <a:ext cx="2270760" cy="2190750"/>
          </a:xfrm>
          <a:prstGeom prst="rect">
            <a:avLst/>
          </a:prstGeom>
        </p:spPr>
      </p:pic>
      <p:pic>
        <p:nvPicPr>
          <p:cNvPr id="12" name="Picture 11" descr="A shelf full of books&#10;&#10;Description automatically generated">
            <a:extLst>
              <a:ext uri="{FF2B5EF4-FFF2-40B4-BE49-F238E27FC236}">
                <a16:creationId xmlns:a16="http://schemas.microsoft.com/office/drawing/2014/main" id="{2F7CEF7E-9981-10C8-26B9-9553C0889C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6184" y="1586313"/>
            <a:ext cx="1492631" cy="1752600"/>
          </a:xfrm>
          <a:prstGeom prst="rect">
            <a:avLst/>
          </a:prstGeom>
        </p:spPr>
      </p:pic>
      <p:sp>
        <p:nvSpPr>
          <p:cNvPr id="13" name="TextBox 12">
            <a:extLst>
              <a:ext uri="{FF2B5EF4-FFF2-40B4-BE49-F238E27FC236}">
                <a16:creationId xmlns:a16="http://schemas.microsoft.com/office/drawing/2014/main" id="{7EACD9B5-BCBF-998F-F294-50724EF89F31}"/>
              </a:ext>
            </a:extLst>
          </p:cNvPr>
          <p:cNvSpPr txBox="1"/>
          <p:nvPr/>
        </p:nvSpPr>
        <p:spPr>
          <a:xfrm>
            <a:off x="993903" y="3361178"/>
            <a:ext cx="2008883" cy="369332"/>
          </a:xfrm>
          <a:prstGeom prst="rect">
            <a:avLst/>
          </a:prstGeom>
          <a:noFill/>
        </p:spPr>
        <p:txBody>
          <a:bodyPr wrap="none" rtlCol="0">
            <a:spAutoFit/>
          </a:bodyPr>
          <a:lstStyle/>
          <a:p>
            <a:r>
              <a:rPr lang="en-AU" dirty="0">
                <a:solidFill>
                  <a:schemeClr val="bg1"/>
                </a:solidFill>
              </a:rPr>
              <a:t>Rubbish collection</a:t>
            </a:r>
          </a:p>
        </p:txBody>
      </p:sp>
      <p:sp>
        <p:nvSpPr>
          <p:cNvPr id="14" name="TextBox 13">
            <a:extLst>
              <a:ext uri="{FF2B5EF4-FFF2-40B4-BE49-F238E27FC236}">
                <a16:creationId xmlns:a16="http://schemas.microsoft.com/office/drawing/2014/main" id="{BA2035D3-29B7-8E2A-820B-4F854028D9DF}"/>
              </a:ext>
            </a:extLst>
          </p:cNvPr>
          <p:cNvSpPr txBox="1"/>
          <p:nvPr/>
        </p:nvSpPr>
        <p:spPr>
          <a:xfrm>
            <a:off x="4250980" y="3361178"/>
            <a:ext cx="1023037" cy="369332"/>
          </a:xfrm>
          <a:prstGeom prst="rect">
            <a:avLst/>
          </a:prstGeom>
          <a:noFill/>
        </p:spPr>
        <p:txBody>
          <a:bodyPr wrap="none" rtlCol="0">
            <a:spAutoFit/>
          </a:bodyPr>
          <a:lstStyle/>
          <a:p>
            <a:r>
              <a:rPr lang="en-AU" dirty="0">
                <a:solidFill>
                  <a:schemeClr val="bg1"/>
                </a:solidFill>
              </a:rPr>
              <a:t>Libraries</a:t>
            </a:r>
          </a:p>
        </p:txBody>
      </p:sp>
      <p:pic>
        <p:nvPicPr>
          <p:cNvPr id="15" name="Picture 14" descr="A road with trees in the background&#10;&#10;Description automatically generated">
            <a:extLst>
              <a:ext uri="{FF2B5EF4-FFF2-40B4-BE49-F238E27FC236}">
                <a16:creationId xmlns:a16="http://schemas.microsoft.com/office/drawing/2014/main" id="{FC9A7A6B-DB54-6632-28D4-66802C361BC2}"/>
              </a:ext>
            </a:extLst>
          </p:cNvPr>
          <p:cNvPicPr>
            <a:picLocks noChangeAspect="1"/>
          </p:cNvPicPr>
          <p:nvPr/>
        </p:nvPicPr>
        <p:blipFill rotWithShape="1">
          <a:blip r:embed="rId7">
            <a:extLst>
              <a:ext uri="{28A0092B-C50C-407E-A947-70E740481C1C}">
                <a14:useLocalDpi xmlns:a14="http://schemas.microsoft.com/office/drawing/2010/main" val="0"/>
              </a:ext>
            </a:extLst>
          </a:blip>
          <a:srcRect l="15858"/>
          <a:stretch/>
        </p:blipFill>
        <p:spPr>
          <a:xfrm>
            <a:off x="862965" y="4367933"/>
            <a:ext cx="2270760" cy="1514475"/>
          </a:xfrm>
          <a:prstGeom prst="rect">
            <a:avLst/>
          </a:prstGeom>
        </p:spPr>
      </p:pic>
      <p:sp>
        <p:nvSpPr>
          <p:cNvPr id="16" name="TextBox 15">
            <a:extLst>
              <a:ext uri="{FF2B5EF4-FFF2-40B4-BE49-F238E27FC236}">
                <a16:creationId xmlns:a16="http://schemas.microsoft.com/office/drawing/2014/main" id="{FC0A08B3-33E6-1196-C598-9ED6EA5D7234}"/>
              </a:ext>
            </a:extLst>
          </p:cNvPr>
          <p:cNvSpPr txBox="1"/>
          <p:nvPr/>
        </p:nvSpPr>
        <p:spPr>
          <a:xfrm>
            <a:off x="1318584" y="6063734"/>
            <a:ext cx="1344279" cy="369332"/>
          </a:xfrm>
          <a:prstGeom prst="rect">
            <a:avLst/>
          </a:prstGeom>
          <a:noFill/>
        </p:spPr>
        <p:txBody>
          <a:bodyPr wrap="none" rtlCol="0">
            <a:spAutoFit/>
          </a:bodyPr>
          <a:lstStyle/>
          <a:p>
            <a:r>
              <a:rPr lang="en-AU" dirty="0">
                <a:solidFill>
                  <a:schemeClr val="bg1"/>
                </a:solidFill>
              </a:rPr>
              <a:t>Local roads</a:t>
            </a:r>
          </a:p>
        </p:txBody>
      </p:sp>
      <p:pic>
        <p:nvPicPr>
          <p:cNvPr id="2" name="Picture 2">
            <a:extLst>
              <a:ext uri="{FF2B5EF4-FFF2-40B4-BE49-F238E27FC236}">
                <a16:creationId xmlns:a16="http://schemas.microsoft.com/office/drawing/2014/main" id="{FC629E4B-7284-DC61-58EF-F318EF4DFE0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3619500" y="4059420"/>
            <a:ext cx="2276656" cy="182132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2B0C149-D4D1-A512-CD0B-AAA53DEB552A}"/>
              </a:ext>
            </a:extLst>
          </p:cNvPr>
          <p:cNvSpPr txBox="1"/>
          <p:nvPr/>
        </p:nvSpPr>
        <p:spPr>
          <a:xfrm>
            <a:off x="3875396" y="5880746"/>
            <a:ext cx="1774204" cy="646331"/>
          </a:xfrm>
          <a:prstGeom prst="rect">
            <a:avLst/>
          </a:prstGeom>
          <a:noFill/>
        </p:spPr>
        <p:txBody>
          <a:bodyPr wrap="none" rtlCol="0">
            <a:spAutoFit/>
          </a:bodyPr>
          <a:lstStyle/>
          <a:p>
            <a:pPr algn="ctr"/>
            <a:r>
              <a:rPr lang="en-AU" dirty="0">
                <a:solidFill>
                  <a:schemeClr val="bg1"/>
                </a:solidFill>
              </a:rPr>
              <a:t>Parks and sports </a:t>
            </a:r>
          </a:p>
          <a:p>
            <a:pPr algn="ctr"/>
            <a:r>
              <a:rPr lang="en-AU" dirty="0">
                <a:solidFill>
                  <a:schemeClr val="bg1"/>
                </a:solidFill>
              </a:rPr>
              <a:t>fields</a:t>
            </a:r>
          </a:p>
        </p:txBody>
      </p:sp>
    </p:spTree>
    <p:extLst>
      <p:ext uri="{BB962C8B-B14F-4D97-AF65-F5344CB8AC3E}">
        <p14:creationId xmlns:p14="http://schemas.microsoft.com/office/powerpoint/2010/main" val="2318829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112AFF-8C21-10FA-2DD4-612AE321A6E0}"/>
              </a:ext>
            </a:extLst>
          </p:cNvPr>
          <p:cNvSpPr/>
          <p:nvPr/>
        </p:nvSpPr>
        <p:spPr>
          <a:xfrm>
            <a:off x="537482" y="1280710"/>
            <a:ext cx="2115903" cy="448887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3" name="Subtitle 2">
            <a:extLst>
              <a:ext uri="{FF2B5EF4-FFF2-40B4-BE49-F238E27FC236}">
                <a16:creationId xmlns:a16="http://schemas.microsoft.com/office/drawing/2014/main" id="{E5651D0B-54A7-FC7E-20D7-A9553CE229CE}"/>
              </a:ext>
            </a:extLst>
          </p:cNvPr>
          <p:cNvSpPr txBox="1">
            <a:spLocks/>
          </p:cNvSpPr>
          <p:nvPr/>
        </p:nvSpPr>
        <p:spPr>
          <a:xfrm>
            <a:off x="3775669" y="1711123"/>
            <a:ext cx="1289362" cy="496575"/>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5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4" name="Subtitle 2">
            <a:extLst>
              <a:ext uri="{FF2B5EF4-FFF2-40B4-BE49-F238E27FC236}">
                <a16:creationId xmlns:a16="http://schemas.microsoft.com/office/drawing/2014/main" id="{98644199-F9F3-0ECA-D694-C616F1C40AE7}"/>
              </a:ext>
            </a:extLst>
          </p:cNvPr>
          <p:cNvSpPr txBox="1">
            <a:spLocks/>
          </p:cNvSpPr>
          <p:nvPr/>
        </p:nvSpPr>
        <p:spPr>
          <a:xfrm>
            <a:off x="6767068"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5" name="Subtitle 2">
            <a:extLst>
              <a:ext uri="{FF2B5EF4-FFF2-40B4-BE49-F238E27FC236}">
                <a16:creationId xmlns:a16="http://schemas.microsoft.com/office/drawing/2014/main" id="{217DC05D-138C-06FA-472F-5308E21E1DB9}"/>
              </a:ext>
            </a:extLst>
          </p:cNvPr>
          <p:cNvSpPr txBox="1">
            <a:spLocks/>
          </p:cNvSpPr>
          <p:nvPr/>
        </p:nvSpPr>
        <p:spPr>
          <a:xfrm>
            <a:off x="9661144" y="1721265"/>
            <a:ext cx="933510" cy="496575"/>
          </a:xfrm>
          <a:prstGeom prst="rect">
            <a:avLst/>
          </a:prstGeom>
        </p:spPr>
        <p:txBody>
          <a:bodyPr vert="horz" lIns="91440" tIns="45720" rIns="91440" bIns="45720" rtlCol="0">
            <a:normAutofit fontScale="77500" lnSpcReduction="20000"/>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6" name="Picture 5" descr="A green map with a yellow dot&#10;&#10;Description automatically generated">
            <a:hlinkClick r:id="rId2" action="ppaction://hlinksldjump"/>
            <a:extLst>
              <a:ext uri="{FF2B5EF4-FFF2-40B4-BE49-F238E27FC236}">
                <a16:creationId xmlns:a16="http://schemas.microsoft.com/office/drawing/2014/main" id="{579BFC0F-AF2B-3754-29D6-58A4772EFB0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3420520" y="2379966"/>
            <a:ext cx="2182687" cy="1912033"/>
          </a:xfrm>
          <a:prstGeom prst="rect">
            <a:avLst/>
          </a:prstGeom>
        </p:spPr>
      </p:pic>
      <p:pic>
        <p:nvPicPr>
          <p:cNvPr id="8" name="Picture 7" descr="A map of australia with dots&#10;&#10;Description automatically generated">
            <a:hlinkClick r:id="" action="ppaction://noaction"/>
            <a:extLst>
              <a:ext uri="{FF2B5EF4-FFF2-40B4-BE49-F238E27FC236}">
                <a16:creationId xmlns:a16="http://schemas.microsoft.com/office/drawing/2014/main" id="{4A8FED91-E591-320F-E729-67C42D50F62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910446" y="2311295"/>
            <a:ext cx="2220827" cy="1980704"/>
          </a:xfrm>
          <a:prstGeom prst="rect">
            <a:avLst/>
          </a:prstGeom>
        </p:spPr>
      </p:pic>
      <p:sp>
        <p:nvSpPr>
          <p:cNvPr id="9" name="TextBox 8">
            <a:extLst>
              <a:ext uri="{FF2B5EF4-FFF2-40B4-BE49-F238E27FC236}">
                <a16:creationId xmlns:a16="http://schemas.microsoft.com/office/drawing/2014/main" id="{5B728E50-7240-F763-8C0C-E84A4F5B4599}"/>
              </a:ext>
            </a:extLst>
          </p:cNvPr>
          <p:cNvSpPr txBox="1"/>
          <p:nvPr/>
        </p:nvSpPr>
        <p:spPr>
          <a:xfrm>
            <a:off x="921260" y="1660953"/>
            <a:ext cx="1321318" cy="646331"/>
          </a:xfrm>
          <a:prstGeom prst="rect">
            <a:avLst/>
          </a:prstGeom>
          <a:noFill/>
        </p:spPr>
        <p:txBody>
          <a:bodyPr wrap="square" rtlCol="0">
            <a:spAutoFit/>
          </a:bodyPr>
          <a:lstStyle/>
          <a:p>
            <a:pPr algn="ctr"/>
            <a:r>
              <a:rPr lang="en-AU" b="1" dirty="0"/>
              <a:t>Rubbish collection</a:t>
            </a:r>
          </a:p>
        </p:txBody>
      </p:sp>
      <p:sp>
        <p:nvSpPr>
          <p:cNvPr id="10" name="TextBox 9">
            <a:extLst>
              <a:ext uri="{FF2B5EF4-FFF2-40B4-BE49-F238E27FC236}">
                <a16:creationId xmlns:a16="http://schemas.microsoft.com/office/drawing/2014/main" id="{2C02877C-55CA-DA80-919A-72261964393C}"/>
              </a:ext>
            </a:extLst>
          </p:cNvPr>
          <p:cNvSpPr txBox="1"/>
          <p:nvPr/>
        </p:nvSpPr>
        <p:spPr>
          <a:xfrm>
            <a:off x="921260" y="2545100"/>
            <a:ext cx="1321318" cy="369332"/>
          </a:xfrm>
          <a:prstGeom prst="rect">
            <a:avLst/>
          </a:prstGeom>
          <a:noFill/>
        </p:spPr>
        <p:txBody>
          <a:bodyPr wrap="square" rtlCol="0">
            <a:spAutoFit/>
          </a:bodyPr>
          <a:lstStyle/>
          <a:p>
            <a:pPr algn="ctr"/>
            <a:r>
              <a:rPr lang="en-AU" b="1" dirty="0"/>
              <a:t>Centrelink</a:t>
            </a:r>
          </a:p>
        </p:txBody>
      </p:sp>
      <p:sp>
        <p:nvSpPr>
          <p:cNvPr id="11" name="TextBox 10">
            <a:extLst>
              <a:ext uri="{FF2B5EF4-FFF2-40B4-BE49-F238E27FC236}">
                <a16:creationId xmlns:a16="http://schemas.microsoft.com/office/drawing/2014/main" id="{E49225A7-2A97-8A0E-ED9D-4B80EE927831}"/>
              </a:ext>
            </a:extLst>
          </p:cNvPr>
          <p:cNvSpPr txBox="1"/>
          <p:nvPr/>
        </p:nvSpPr>
        <p:spPr>
          <a:xfrm>
            <a:off x="1064032" y="3152248"/>
            <a:ext cx="1035774" cy="369332"/>
          </a:xfrm>
          <a:prstGeom prst="rect">
            <a:avLst/>
          </a:prstGeom>
          <a:noFill/>
        </p:spPr>
        <p:txBody>
          <a:bodyPr wrap="square" rtlCol="0">
            <a:spAutoFit/>
          </a:bodyPr>
          <a:lstStyle/>
          <a:p>
            <a:pPr algn="ctr"/>
            <a:r>
              <a:rPr lang="en-AU" b="1" dirty="0"/>
              <a:t>Schools</a:t>
            </a:r>
          </a:p>
        </p:txBody>
      </p:sp>
      <p:sp>
        <p:nvSpPr>
          <p:cNvPr id="12" name="TextBox 11">
            <a:extLst>
              <a:ext uri="{FF2B5EF4-FFF2-40B4-BE49-F238E27FC236}">
                <a16:creationId xmlns:a16="http://schemas.microsoft.com/office/drawing/2014/main" id="{E212C44A-AE80-29DF-09FB-3222C3C82D7D}"/>
              </a:ext>
            </a:extLst>
          </p:cNvPr>
          <p:cNvSpPr txBox="1"/>
          <p:nvPr/>
        </p:nvSpPr>
        <p:spPr>
          <a:xfrm>
            <a:off x="888019" y="3759396"/>
            <a:ext cx="1387800" cy="369332"/>
          </a:xfrm>
          <a:prstGeom prst="rect">
            <a:avLst/>
          </a:prstGeom>
          <a:noFill/>
        </p:spPr>
        <p:txBody>
          <a:bodyPr wrap="square" rtlCol="0">
            <a:spAutoFit/>
          </a:bodyPr>
          <a:lstStyle/>
          <a:p>
            <a:pPr algn="ctr"/>
            <a:r>
              <a:rPr lang="en-AU" b="1" dirty="0"/>
              <a:t>Pet control</a:t>
            </a:r>
          </a:p>
        </p:txBody>
      </p:sp>
      <p:sp>
        <p:nvSpPr>
          <p:cNvPr id="13" name="TextBox 12">
            <a:extLst>
              <a:ext uri="{FF2B5EF4-FFF2-40B4-BE49-F238E27FC236}">
                <a16:creationId xmlns:a16="http://schemas.microsoft.com/office/drawing/2014/main" id="{23189F25-D117-1366-480E-E25F14637DCA}"/>
              </a:ext>
            </a:extLst>
          </p:cNvPr>
          <p:cNvSpPr txBox="1"/>
          <p:nvPr/>
        </p:nvSpPr>
        <p:spPr>
          <a:xfrm>
            <a:off x="999266" y="4366544"/>
            <a:ext cx="1165306" cy="369332"/>
          </a:xfrm>
          <a:prstGeom prst="rect">
            <a:avLst/>
          </a:prstGeom>
          <a:noFill/>
        </p:spPr>
        <p:txBody>
          <a:bodyPr wrap="square" rtlCol="0">
            <a:spAutoFit/>
          </a:bodyPr>
          <a:lstStyle/>
          <a:p>
            <a:pPr algn="ctr"/>
            <a:r>
              <a:rPr lang="en-AU" b="1" dirty="0"/>
              <a:t>Defence</a:t>
            </a:r>
          </a:p>
        </p:txBody>
      </p:sp>
      <p:sp>
        <p:nvSpPr>
          <p:cNvPr id="14" name="TextBox 13">
            <a:extLst>
              <a:ext uri="{FF2B5EF4-FFF2-40B4-BE49-F238E27FC236}">
                <a16:creationId xmlns:a16="http://schemas.microsoft.com/office/drawing/2014/main" id="{5B92A73C-D365-0281-6462-4CEDE9E00253}"/>
              </a:ext>
            </a:extLst>
          </p:cNvPr>
          <p:cNvSpPr txBox="1"/>
          <p:nvPr/>
        </p:nvSpPr>
        <p:spPr>
          <a:xfrm>
            <a:off x="999266" y="4973693"/>
            <a:ext cx="1165306" cy="369332"/>
          </a:xfrm>
          <a:prstGeom prst="rect">
            <a:avLst/>
          </a:prstGeom>
          <a:noFill/>
        </p:spPr>
        <p:txBody>
          <a:bodyPr wrap="square" rtlCol="0">
            <a:spAutoFit/>
          </a:bodyPr>
          <a:lstStyle/>
          <a:p>
            <a:pPr algn="ctr"/>
            <a:r>
              <a:rPr lang="en-AU" b="1" dirty="0"/>
              <a:t>Libraries</a:t>
            </a:r>
          </a:p>
        </p:txBody>
      </p:sp>
      <p:pic>
        <p:nvPicPr>
          <p:cNvPr id="15" name="Picture 14" descr="A map of australia with yellow dots&#10;&#10;Description automatically generated">
            <a:extLst>
              <a:ext uri="{FF2B5EF4-FFF2-40B4-BE49-F238E27FC236}">
                <a16:creationId xmlns:a16="http://schemas.microsoft.com/office/drawing/2014/main" id="{C94BF9C7-DA85-81F6-4198-B14E02E62A89}"/>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6052987" y="2307284"/>
            <a:ext cx="2303880" cy="1984950"/>
          </a:xfrm>
          <a:prstGeom prst="rect">
            <a:avLst/>
          </a:prstGeom>
        </p:spPr>
      </p:pic>
      <p:sp>
        <p:nvSpPr>
          <p:cNvPr id="16" name="Title 1">
            <a:extLst>
              <a:ext uri="{FF2B5EF4-FFF2-40B4-BE49-F238E27FC236}">
                <a16:creationId xmlns:a16="http://schemas.microsoft.com/office/drawing/2014/main" id="{37F7280E-9ED7-4136-50AC-ABC25A4BA2FD}"/>
              </a:ext>
            </a:extLst>
          </p:cNvPr>
          <p:cNvSpPr txBox="1">
            <a:spLocks/>
          </p:cNvSpPr>
          <p:nvPr/>
        </p:nvSpPr>
        <p:spPr>
          <a:xfrm>
            <a:off x="3572788" y="-75650"/>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b="1" dirty="0">
                <a:solidFill>
                  <a:schemeClr val="tx1"/>
                </a:solidFill>
              </a:rPr>
              <a:t>The 3 levels of government</a:t>
            </a:r>
            <a:endPar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Tree>
    <p:extLst>
      <p:ext uri="{BB962C8B-B14F-4D97-AF65-F5344CB8AC3E}">
        <p14:creationId xmlns:p14="http://schemas.microsoft.com/office/powerpoint/2010/main" val="40497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2 0.04421 L 0.022 0.04421 L 0.03125 0.04861 C 0.03216 0.04907 0.03307 0.04954 0.03385 0.05023 C 0.03476 0.05093 0.03554 0.05232 0.03646 0.05324 C 0.04036 0.05648 0.04453 0.0588 0.0483 0.06227 C 0.04948 0.06319 0.05065 0.06412 0.05182 0.06528 C 0.05403 0.06759 0.05625 0.0706 0.05859 0.07292 C 0.08203 0.09583 0.07591 0.08611 0.10208 0.11829 C 0.11927 0.13958 0.11146 0.1294 0.13359 0.16065 C 0.13528 0.16319 0.13737 0.16505 0.13867 0.16829 C 0.14192 0.17616 0.14414 0.18264 0.14804 0.18958 C 0.15078 0.19444 0.15364 0.19884 0.15664 0.20324 C 0.15963 0.20741 0.16289 0.21111 0.16601 0.21528 C 0.1681 0.21806 0.16979 0.22153 0.17187 0.22431 C 0.17747 0.23171 0.18333 0.23843 0.18893 0.2456 C 0.1983 0.25741 0.19336 0.25232 0.20351 0.26366 C 0.20625 0.2669 0.20924 0.26968 0.21198 0.27292 C 0.21458 0.27569 0.21705 0.27917 0.21966 0.28194 C 0.22591 0.28866 0.23255 0.29398 0.23841 0.30162 C 0.23958 0.30324 0.24062 0.30509 0.24179 0.30625 C 0.26484 0.32778 0.24479 0.30787 0.26484 0.32292 C 0.26692 0.32431 0.26875 0.32732 0.27083 0.32894 C 0.27578 0.33287 0.28099 0.33634 0.2862 0.33958 C 0.29713 0.34607 0.30807 0.35324 0.3194 0.35764 L 0.33476 0.36366 C 0.3375 0.36482 0.34036 0.36574 0.34323 0.36667 C 0.35495 0.37153 0.35286 0.37176 0.36536 0.37593 C 0.37083 0.37755 0.37617 0.3787 0.38164 0.38032 C 0.39791 0.38542 0.39336 0.38495 0.41054 0.38958 C 0.41705 0.3912 0.4237 0.3919 0.43021 0.39398 C 0.43476 0.3956 0.43919 0.39861 0.44375 0.4 C 0.45234 0.40301 0.4608 0.40509 0.4694 0.40764 C 0.47278 0.4088 0.47617 0.41019 0.47955 0.41065 C 0.52044 0.41551 0.48997 0.41227 0.5776 0.41366 L 0.68672 0.41528 C 0.68867 0.41574 0.69062 0.4162 0.69271 0.41667 C 0.69375 0.41713 0.69492 0.41806 0.69609 0.41829 C 0.69752 0.41852 0.69896 0.41829 0.70026 0.41829 L 0.70026 0.41991 " pathEditMode="relative" ptsTypes="AAAAAAAAAAAAAAAAAAAAAAAAAAAAAAAAAAAAAAAA">
                                      <p:cBhvr>
                                        <p:cTn id="6" dur="2000" fill="hold"/>
                                        <p:tgtEl>
                                          <p:spTgt spid="9"/>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22 0.02338 L 0.022 0.02338 C 0.04922 0.08333 0.05755 0.10486 0.10547 0.16574 C 0.11745 0.18078 0.12955 0.19537 0.14127 0.21111 C 0.15325 0.22708 0.16406 0.2456 0.1763 0.26111 C 0.18463 0.27176 0.19375 0.28055 0.20273 0.28981 C 0.20794 0.29537 0.21315 0.30092 0.21888 0.30509 C 0.2289 0.31203 0.23333 0.31319 0.24192 0.31574 L 0.24791 0.3125 L 0.24531 0.3125 " pathEditMode="relative" ptsTypes="AAAAAAAAAA">
                                      <p:cBhvr>
                                        <p:cTn id="10" dur="2000" fill="hold"/>
                                        <p:tgtEl>
                                          <p:spTgt spid="1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1601 0.02547 L 0.01601 0.02547 C 0.1207 0.10255 0.15182 0.13334 0.24948 0.18287 C 0.26719 0.1919 0.28515 0.19815 0.30325 0.20417 C 0.33476 0.21459 0.3681 0.22223 0.40039 0.22547 C 0.4207 0.22732 0.45247 0.22686 0.47291 0.22686 L 0.47291 0.22686 " pathEditMode="relative" ptsTypes="AAAAAAA">
                                      <p:cBhvr>
                                        <p:cTn id="14" dur="2000" fill="hold"/>
                                        <p:tgtEl>
                                          <p:spTgt spid="11"/>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1263 0.02662 L 0.01263 0.02662 L 0.24778 0.16134 L 0.32955 0.19329 C 0.35065 0.20185 0.37148 0.2125 0.39271 0.22037 C 0.41328 0.22824 0.43424 0.23333 0.45495 0.24005 C 0.46771 0.24444 0.48034 0.25023 0.49323 0.2537 C 0.50625 0.25741 0.5194 0.25903 0.53242 0.26134 L 0.58528 0.27037 C 0.59583 0.27222 0.60625 0.27523 0.61679 0.27662 C 0.63646 0.2787 0.65599 0.27963 0.67565 0.28102 C 0.68229 0.28588 0.68633 0.28935 0.69349 0.29167 C 0.69661 0.29259 0.70299 0.29329 0.70299 0.29329 L 0.70299 0.29329 " pathEditMode="relative" ptsTypes="AAAAAAAAAAAAAA">
                                      <p:cBhvr>
                                        <p:cTn id="18" dur="2000" fill="hold"/>
                                        <p:tgtEl>
                                          <p:spTgt spid="1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194 0.0287 L 0.0194 0.0287 C 0.13385 0.10486 -0.00417 0.00856 0.09179 0.08773 C 0.12005 0.11111 0.14909 0.13125 0.17786 0.15278 C 0.18698 0.15972 0.19609 0.16597 0.20521 0.17268 L 0.22734 0.18935 C 0.23268 0.19328 0.23802 0.19815 0.24349 0.20139 C 0.24635 0.20301 0.24518 0.20278 0.247 0.20278 L 0.247 0.20278 " pathEditMode="relative" ptsTypes="AAAAAAAAA">
                                      <p:cBhvr>
                                        <p:cTn id="22" dur="2000" fill="hold"/>
                                        <p:tgtEl>
                                          <p:spTgt spid="1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2031 0.02523 L 0.02031 0.02523 C 0.04388 0.02871 0.06758 0.02963 0.09101 0.03565 C 0.31497 0.09398 0.14362 0.06528 0.26823 0.08403 C 0.28359 0.08912 0.29883 0.09537 0.31432 0.09931 C 0.34492 0.10695 0.36315 0.10834 0.39179 0.11135 C 0.44062 0.12523 0.42018 0.12107 0.45325 0.12662 C 0.45781 0.125 0.46224 0.12315 0.46679 0.12199 C 0.46992 0.12107 0.4763 0.12037 0.4763 0.12037 L 0.47278 0.11898 " pathEditMode="relative" ptsTypes="AAAAAAAAAA">
                                      <p:cBhvr>
                                        <p:cTn id="26" dur="2000" fill="hold"/>
                                        <p:tgtEl>
                                          <p:spTgt spid="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7515E7-A2CC-BE6E-2F0A-31BBD9039FD4}"/>
              </a:ext>
            </a:extLst>
          </p:cNvPr>
          <p:cNvSpPr>
            <a:spLocks noGrp="1"/>
          </p:cNvSpPr>
          <p:nvPr>
            <p:ph type="title"/>
          </p:nvPr>
        </p:nvSpPr>
        <p:spPr>
          <a:xfrm>
            <a:off x="1143000" y="772880"/>
            <a:ext cx="6015681" cy="1356360"/>
          </a:xfrm>
        </p:spPr>
        <p:txBody>
          <a:bodyPr/>
          <a:lstStyle/>
          <a:p>
            <a:r>
              <a:rPr lang="en-AU" dirty="0"/>
              <a:t>Who is eligible to enrol?</a:t>
            </a:r>
          </a:p>
        </p:txBody>
      </p:sp>
      <p:sp>
        <p:nvSpPr>
          <p:cNvPr id="5" name="Content Placeholder 2">
            <a:extLst>
              <a:ext uri="{FF2B5EF4-FFF2-40B4-BE49-F238E27FC236}">
                <a16:creationId xmlns:a16="http://schemas.microsoft.com/office/drawing/2014/main" id="{3C7E32E7-01EE-DE93-30E4-E3807F33BB24}"/>
              </a:ext>
            </a:extLst>
          </p:cNvPr>
          <p:cNvSpPr>
            <a:spLocks noGrp="1"/>
          </p:cNvSpPr>
          <p:nvPr>
            <p:ph idx="1"/>
          </p:nvPr>
        </p:nvSpPr>
        <p:spPr>
          <a:xfrm>
            <a:off x="6730314" y="2204720"/>
            <a:ext cx="4862246" cy="3963120"/>
          </a:xfrm>
        </p:spPr>
        <p:txBody>
          <a:bodyPr>
            <a:normAutofit fontScale="92500" lnSpcReduction="10000"/>
          </a:bodyPr>
          <a:lstStyle/>
          <a:p>
            <a:pPr marL="45720" indent="0">
              <a:buNone/>
            </a:pPr>
            <a:r>
              <a:rPr lang="en-AU" dirty="0"/>
              <a:t>To vote in elections you need to enrol.</a:t>
            </a:r>
          </a:p>
          <a:p>
            <a:pPr marL="45720" indent="0">
              <a:buNone/>
            </a:pPr>
            <a:endParaRPr lang="en-AU" dirty="0"/>
          </a:p>
          <a:p>
            <a:r>
              <a:rPr lang="en-AU" dirty="0"/>
              <a:t>To enrol you need to be:</a:t>
            </a:r>
          </a:p>
          <a:p>
            <a:pPr lvl="1"/>
            <a:r>
              <a:rPr lang="en-AU" dirty="0"/>
              <a:t>An Australian citizen,</a:t>
            </a:r>
          </a:p>
          <a:p>
            <a:pPr lvl="1"/>
            <a:r>
              <a:rPr lang="en-AU" dirty="0"/>
              <a:t>Aged 18 years and over, and</a:t>
            </a:r>
          </a:p>
          <a:p>
            <a:pPr marL="45720" indent="0">
              <a:buNone/>
            </a:pPr>
            <a:endParaRPr lang="en-AU" dirty="0"/>
          </a:p>
          <a:p>
            <a:r>
              <a:rPr lang="en-AU" dirty="0"/>
              <a:t>If you are 16 or 17 you can enrol now so when you turn 18 you’ll be able to vote.</a:t>
            </a:r>
          </a:p>
        </p:txBody>
      </p:sp>
      <p:pic>
        <p:nvPicPr>
          <p:cNvPr id="6" name="Picture 5">
            <a:extLst>
              <a:ext uri="{FF2B5EF4-FFF2-40B4-BE49-F238E27FC236}">
                <a16:creationId xmlns:a16="http://schemas.microsoft.com/office/drawing/2014/main" id="{59ED4FDC-0E6D-75AF-1B88-F5C60A4A7B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23657" y="2412213"/>
            <a:ext cx="4672343" cy="3114895"/>
          </a:xfrm>
          <a:prstGeom prst="rect">
            <a:avLst/>
          </a:prstGeom>
        </p:spPr>
      </p:pic>
    </p:spTree>
    <p:extLst>
      <p:ext uri="{BB962C8B-B14F-4D97-AF65-F5344CB8AC3E}">
        <p14:creationId xmlns:p14="http://schemas.microsoft.com/office/powerpoint/2010/main" val="1478522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24A02E2-F94C-81F9-916C-647A68F5504E}"/>
              </a:ext>
            </a:extLst>
          </p:cNvPr>
          <p:cNvSpPr txBox="1">
            <a:spLocks/>
          </p:cNvSpPr>
          <p:nvPr/>
        </p:nvSpPr>
        <p:spPr>
          <a:xfrm>
            <a:off x="6457727" y="394593"/>
            <a:ext cx="4338368" cy="822597"/>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b="1" dirty="0">
                <a:solidFill>
                  <a:schemeClr val="tx1"/>
                </a:solidFill>
              </a:rPr>
              <a:t>Enrolling to vote</a:t>
            </a:r>
          </a:p>
        </p:txBody>
      </p:sp>
      <p:sp>
        <p:nvSpPr>
          <p:cNvPr id="21" name="Text Placeholder 6">
            <a:extLst>
              <a:ext uri="{FF2B5EF4-FFF2-40B4-BE49-F238E27FC236}">
                <a16:creationId xmlns:a16="http://schemas.microsoft.com/office/drawing/2014/main" id="{3B7CC6B2-05BF-F6BE-2385-DB43E03E8B88}"/>
              </a:ext>
            </a:extLst>
          </p:cNvPr>
          <p:cNvSpPr txBox="1">
            <a:spLocks/>
          </p:cNvSpPr>
          <p:nvPr/>
        </p:nvSpPr>
        <p:spPr>
          <a:xfrm>
            <a:off x="421251" y="1568065"/>
            <a:ext cx="11027326" cy="822598"/>
          </a:xfrm>
          <a:prstGeom prst="rect">
            <a:avLst/>
          </a:prstGeom>
        </p:spPr>
        <p:txBody>
          <a:bodyPr>
            <a:normAutofit fontScale="92500" lnSpcReduction="20000"/>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AU" sz="2600" dirty="0">
                <a:solidFill>
                  <a:schemeClr val="tx1"/>
                </a:solidFill>
                <a:latin typeface="HelveticaNeueLT Std Lt"/>
              </a:rPr>
              <a:t>You can enrol to vote on the AEC website or with one of the AEC workers.</a:t>
            </a:r>
          </a:p>
          <a:p>
            <a:pPr>
              <a:buClr>
                <a:srgbClr val="6E267B"/>
              </a:buClr>
            </a:pPr>
            <a:r>
              <a:rPr lang="en-AU" sz="2600" dirty="0">
                <a:solidFill>
                  <a:schemeClr val="tx1"/>
                </a:solidFill>
                <a:latin typeface="HelveticaNeueLT Std Lt"/>
              </a:rPr>
              <a:t>You will need:</a:t>
            </a:r>
          </a:p>
          <a:p>
            <a:pPr marL="285750" indent="-285750">
              <a:buClr>
                <a:srgbClr val="6E267B"/>
              </a:buClr>
              <a:buFont typeface="Arial" panose="020B0604020202020204" pitchFamily="34" charset="0"/>
              <a:buChar char="•"/>
            </a:pPr>
            <a:endParaRPr lang="en-AU" sz="1000" dirty="0">
              <a:solidFill>
                <a:schemeClr val="tx1"/>
              </a:solidFill>
              <a:latin typeface="HelveticaNeueLT Std Lt"/>
            </a:endParaRPr>
          </a:p>
        </p:txBody>
      </p:sp>
      <p:pic>
        <p:nvPicPr>
          <p:cNvPr id="22" name="Picture 21" descr="Graphical user interface&#10;&#10;Description automatically generated with medium confidence">
            <a:extLst>
              <a:ext uri="{FF2B5EF4-FFF2-40B4-BE49-F238E27FC236}">
                <a16:creationId xmlns:a16="http://schemas.microsoft.com/office/drawing/2014/main" id="{8F73EC34-8F74-8B1D-2570-B43C9DADC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941" y="3244363"/>
            <a:ext cx="1775130" cy="1213960"/>
          </a:xfrm>
          <a:prstGeom prst="rect">
            <a:avLst/>
          </a:prstGeom>
        </p:spPr>
      </p:pic>
      <p:pic>
        <p:nvPicPr>
          <p:cNvPr id="23" name="Picture 22" descr="Diagram, text, letter&#10;&#10;Description automatically generated">
            <a:extLst>
              <a:ext uri="{FF2B5EF4-FFF2-40B4-BE49-F238E27FC236}">
                <a16:creationId xmlns:a16="http://schemas.microsoft.com/office/drawing/2014/main" id="{560C097F-9F8F-9893-C763-B662ADA74C62}"/>
              </a:ext>
            </a:extLst>
          </p:cNvPr>
          <p:cNvPicPr>
            <a:picLocks noChangeAspect="1"/>
          </p:cNvPicPr>
          <p:nvPr/>
        </p:nvPicPr>
        <p:blipFill rotWithShape="1">
          <a:blip r:embed="rId3">
            <a:extLst>
              <a:ext uri="{28A0092B-C50C-407E-A947-70E740481C1C}">
                <a14:useLocalDpi xmlns:a14="http://schemas.microsoft.com/office/drawing/2010/main" val="0"/>
              </a:ext>
            </a:extLst>
          </a:blip>
          <a:srcRect l="13850" t="13573" r="15591" b="14802"/>
          <a:stretch/>
        </p:blipFill>
        <p:spPr>
          <a:xfrm>
            <a:off x="2710282" y="3218341"/>
            <a:ext cx="1928053" cy="1213960"/>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173D7999-425D-D073-56D4-AA02416ED4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347" y="2959623"/>
            <a:ext cx="1346489" cy="1925991"/>
          </a:xfrm>
          <a:prstGeom prst="rect">
            <a:avLst/>
          </a:prstGeom>
        </p:spPr>
      </p:pic>
      <p:sp>
        <p:nvSpPr>
          <p:cNvPr id="25" name="TextBox 24">
            <a:extLst>
              <a:ext uri="{FF2B5EF4-FFF2-40B4-BE49-F238E27FC236}">
                <a16:creationId xmlns:a16="http://schemas.microsoft.com/office/drawing/2014/main" id="{80440294-18CC-BF59-953A-423A33962D56}"/>
              </a:ext>
            </a:extLst>
          </p:cNvPr>
          <p:cNvSpPr txBox="1"/>
          <p:nvPr/>
        </p:nvSpPr>
        <p:spPr>
          <a:xfrm>
            <a:off x="2750088" y="5311331"/>
            <a:ext cx="1888247" cy="400110"/>
          </a:xfrm>
          <a:prstGeom prst="rect">
            <a:avLst/>
          </a:prstGeom>
          <a:noFill/>
        </p:spPr>
        <p:txBody>
          <a:bodyPr wrap="square" rtlCol="0">
            <a:spAutoFit/>
          </a:bodyPr>
          <a:lstStyle/>
          <a:p>
            <a:r>
              <a:rPr lang="en-AU" sz="2000" b="1" dirty="0"/>
              <a:t>Medicare card</a:t>
            </a:r>
          </a:p>
        </p:txBody>
      </p:sp>
      <p:sp>
        <p:nvSpPr>
          <p:cNvPr id="26" name="TextBox 25">
            <a:extLst>
              <a:ext uri="{FF2B5EF4-FFF2-40B4-BE49-F238E27FC236}">
                <a16:creationId xmlns:a16="http://schemas.microsoft.com/office/drawing/2014/main" id="{01EAAB5B-A023-169F-35E0-3688B118F56B}"/>
              </a:ext>
            </a:extLst>
          </p:cNvPr>
          <p:cNvSpPr txBox="1"/>
          <p:nvPr/>
        </p:nvSpPr>
        <p:spPr>
          <a:xfrm>
            <a:off x="130964" y="5318036"/>
            <a:ext cx="2105084" cy="400110"/>
          </a:xfrm>
          <a:prstGeom prst="rect">
            <a:avLst/>
          </a:prstGeom>
          <a:noFill/>
        </p:spPr>
        <p:txBody>
          <a:bodyPr wrap="square" rtlCol="0">
            <a:spAutoFit/>
          </a:bodyPr>
          <a:lstStyle/>
          <a:p>
            <a:r>
              <a:rPr lang="en-AU" sz="2000" b="1" dirty="0"/>
              <a:t>Driver’s licence</a:t>
            </a:r>
          </a:p>
        </p:txBody>
      </p:sp>
      <p:sp>
        <p:nvSpPr>
          <p:cNvPr id="27" name="TextBox 26">
            <a:extLst>
              <a:ext uri="{FF2B5EF4-FFF2-40B4-BE49-F238E27FC236}">
                <a16:creationId xmlns:a16="http://schemas.microsoft.com/office/drawing/2014/main" id="{662DF09C-F282-1C76-03D3-2B724DD38CD2}"/>
              </a:ext>
            </a:extLst>
          </p:cNvPr>
          <p:cNvSpPr txBox="1"/>
          <p:nvPr/>
        </p:nvSpPr>
        <p:spPr>
          <a:xfrm>
            <a:off x="5141334" y="5163658"/>
            <a:ext cx="1395502" cy="707886"/>
          </a:xfrm>
          <a:prstGeom prst="rect">
            <a:avLst/>
          </a:prstGeom>
          <a:noFill/>
        </p:spPr>
        <p:txBody>
          <a:bodyPr wrap="square" rtlCol="0">
            <a:spAutoFit/>
          </a:bodyPr>
          <a:lstStyle/>
          <a:p>
            <a:pPr algn="ctr"/>
            <a:r>
              <a:rPr lang="en-AU" sz="2000" b="1" dirty="0"/>
              <a:t>Australian</a:t>
            </a:r>
          </a:p>
          <a:p>
            <a:pPr algn="ctr"/>
            <a:r>
              <a:rPr lang="en-AU" sz="2000" b="1" dirty="0"/>
              <a:t> passport</a:t>
            </a:r>
          </a:p>
        </p:txBody>
      </p:sp>
      <p:sp>
        <p:nvSpPr>
          <p:cNvPr id="28" name="TextBox 27">
            <a:extLst>
              <a:ext uri="{FF2B5EF4-FFF2-40B4-BE49-F238E27FC236}">
                <a16:creationId xmlns:a16="http://schemas.microsoft.com/office/drawing/2014/main" id="{81C2CE14-577A-55DF-879B-0ED9FB93250A}"/>
              </a:ext>
            </a:extLst>
          </p:cNvPr>
          <p:cNvSpPr txBox="1"/>
          <p:nvPr/>
        </p:nvSpPr>
        <p:spPr>
          <a:xfrm>
            <a:off x="2144864" y="3737953"/>
            <a:ext cx="470000" cy="369332"/>
          </a:xfrm>
          <a:prstGeom prst="rect">
            <a:avLst/>
          </a:prstGeom>
          <a:noFill/>
        </p:spPr>
        <p:txBody>
          <a:bodyPr wrap="none" rtlCol="0">
            <a:spAutoFit/>
          </a:bodyPr>
          <a:lstStyle/>
          <a:p>
            <a:r>
              <a:rPr lang="en-AU" b="1" dirty="0"/>
              <a:t>OR</a:t>
            </a:r>
          </a:p>
        </p:txBody>
      </p:sp>
      <p:sp>
        <p:nvSpPr>
          <p:cNvPr id="29" name="TextBox 28">
            <a:extLst>
              <a:ext uri="{FF2B5EF4-FFF2-40B4-BE49-F238E27FC236}">
                <a16:creationId xmlns:a16="http://schemas.microsoft.com/office/drawing/2014/main" id="{D456EB5A-9ACE-4EA3-FA86-D4171C9A325B}"/>
              </a:ext>
            </a:extLst>
          </p:cNvPr>
          <p:cNvSpPr txBox="1"/>
          <p:nvPr/>
        </p:nvSpPr>
        <p:spPr>
          <a:xfrm>
            <a:off x="4642422" y="3737953"/>
            <a:ext cx="470000" cy="369332"/>
          </a:xfrm>
          <a:prstGeom prst="rect">
            <a:avLst/>
          </a:prstGeom>
          <a:noFill/>
        </p:spPr>
        <p:txBody>
          <a:bodyPr wrap="none" rtlCol="0">
            <a:spAutoFit/>
          </a:bodyPr>
          <a:lstStyle/>
          <a:p>
            <a:r>
              <a:rPr lang="en-AU" b="1" dirty="0"/>
              <a:t>OR</a:t>
            </a:r>
          </a:p>
        </p:txBody>
      </p:sp>
      <p:sp>
        <p:nvSpPr>
          <p:cNvPr id="30" name="TextBox 29">
            <a:extLst>
              <a:ext uri="{FF2B5EF4-FFF2-40B4-BE49-F238E27FC236}">
                <a16:creationId xmlns:a16="http://schemas.microsoft.com/office/drawing/2014/main" id="{D1732156-112A-8168-2E76-91C909F60D16}"/>
              </a:ext>
            </a:extLst>
          </p:cNvPr>
          <p:cNvSpPr txBox="1"/>
          <p:nvPr/>
        </p:nvSpPr>
        <p:spPr>
          <a:xfrm>
            <a:off x="6593577" y="3737952"/>
            <a:ext cx="470000" cy="369332"/>
          </a:xfrm>
          <a:prstGeom prst="rect">
            <a:avLst/>
          </a:prstGeom>
          <a:noFill/>
        </p:spPr>
        <p:txBody>
          <a:bodyPr wrap="none" rtlCol="0">
            <a:spAutoFit/>
          </a:bodyPr>
          <a:lstStyle/>
          <a:p>
            <a:r>
              <a:rPr lang="en-AU" b="1" dirty="0"/>
              <a:t>OR</a:t>
            </a:r>
          </a:p>
        </p:txBody>
      </p:sp>
      <p:pic>
        <p:nvPicPr>
          <p:cNvPr id="31" name="Picture 30" descr="A picture containing text, sketch, drawing, illustration&#10;&#10;Description automatically generated">
            <a:extLst>
              <a:ext uri="{FF2B5EF4-FFF2-40B4-BE49-F238E27FC236}">
                <a16:creationId xmlns:a16="http://schemas.microsoft.com/office/drawing/2014/main" id="{302E8BA7-25B5-2205-1028-0D4950C875DC}"/>
              </a:ext>
            </a:extLst>
          </p:cNvPr>
          <p:cNvPicPr>
            <a:picLocks noChangeAspect="1"/>
          </p:cNvPicPr>
          <p:nvPr/>
        </p:nvPicPr>
        <p:blipFill rotWithShape="1">
          <a:blip r:embed="rId5">
            <a:extLst>
              <a:ext uri="{28A0092B-C50C-407E-A947-70E740481C1C}">
                <a14:useLocalDpi xmlns:a14="http://schemas.microsoft.com/office/drawing/2010/main" val="0"/>
              </a:ext>
            </a:extLst>
          </a:blip>
          <a:srcRect l="3961" r="3716"/>
          <a:stretch/>
        </p:blipFill>
        <p:spPr>
          <a:xfrm>
            <a:off x="7145883" y="3218341"/>
            <a:ext cx="2310186" cy="1447185"/>
          </a:xfrm>
          <a:prstGeom prst="rect">
            <a:avLst/>
          </a:prstGeom>
        </p:spPr>
      </p:pic>
      <p:sp>
        <p:nvSpPr>
          <p:cNvPr id="32" name="TextBox 31">
            <a:extLst>
              <a:ext uri="{FF2B5EF4-FFF2-40B4-BE49-F238E27FC236}">
                <a16:creationId xmlns:a16="http://schemas.microsoft.com/office/drawing/2014/main" id="{3E160268-C007-6515-85F6-902CBFDC503B}"/>
              </a:ext>
            </a:extLst>
          </p:cNvPr>
          <p:cNvSpPr txBox="1"/>
          <p:nvPr/>
        </p:nvSpPr>
        <p:spPr>
          <a:xfrm>
            <a:off x="7449073" y="5188227"/>
            <a:ext cx="1516386" cy="707886"/>
          </a:xfrm>
          <a:prstGeom prst="rect">
            <a:avLst/>
          </a:prstGeom>
          <a:noFill/>
        </p:spPr>
        <p:txBody>
          <a:bodyPr wrap="square" rtlCol="0">
            <a:spAutoFit/>
          </a:bodyPr>
          <a:lstStyle/>
          <a:p>
            <a:pPr algn="ctr"/>
            <a:r>
              <a:rPr lang="en-AU" sz="2000" b="1" dirty="0"/>
              <a:t>Citizenship</a:t>
            </a:r>
          </a:p>
          <a:p>
            <a:pPr algn="ctr"/>
            <a:r>
              <a:rPr lang="en-AU" sz="2000" b="1" dirty="0"/>
              <a:t> number</a:t>
            </a:r>
          </a:p>
        </p:txBody>
      </p:sp>
      <p:sp>
        <p:nvSpPr>
          <p:cNvPr id="33" name="TextBox 32">
            <a:extLst>
              <a:ext uri="{FF2B5EF4-FFF2-40B4-BE49-F238E27FC236}">
                <a16:creationId xmlns:a16="http://schemas.microsoft.com/office/drawing/2014/main" id="{57132A56-BC07-FE99-AF1E-B3D5BA5B2888}"/>
              </a:ext>
            </a:extLst>
          </p:cNvPr>
          <p:cNvSpPr txBox="1"/>
          <p:nvPr/>
        </p:nvSpPr>
        <p:spPr>
          <a:xfrm>
            <a:off x="9542216" y="3737952"/>
            <a:ext cx="470000" cy="369332"/>
          </a:xfrm>
          <a:prstGeom prst="rect">
            <a:avLst/>
          </a:prstGeom>
          <a:noFill/>
        </p:spPr>
        <p:txBody>
          <a:bodyPr wrap="none" rtlCol="0">
            <a:spAutoFit/>
          </a:bodyPr>
          <a:lstStyle/>
          <a:p>
            <a:r>
              <a:rPr lang="en-AU" b="1" dirty="0"/>
              <a:t>OR</a:t>
            </a:r>
          </a:p>
        </p:txBody>
      </p:sp>
      <p:pic>
        <p:nvPicPr>
          <p:cNvPr id="34" name="Graphic 33">
            <a:extLst>
              <a:ext uri="{FF2B5EF4-FFF2-40B4-BE49-F238E27FC236}">
                <a16:creationId xmlns:a16="http://schemas.microsoft.com/office/drawing/2014/main" id="{2E4F255D-408D-7152-6BB0-A7D20E660C89}"/>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r="50049"/>
          <a:stretch/>
        </p:blipFill>
        <p:spPr>
          <a:xfrm>
            <a:off x="10249025" y="2888310"/>
            <a:ext cx="1170106" cy="1874022"/>
          </a:xfrm>
          <a:prstGeom prst="rect">
            <a:avLst/>
          </a:prstGeom>
        </p:spPr>
      </p:pic>
      <p:sp>
        <p:nvSpPr>
          <p:cNvPr id="35" name="TextBox 34">
            <a:extLst>
              <a:ext uri="{FF2B5EF4-FFF2-40B4-BE49-F238E27FC236}">
                <a16:creationId xmlns:a16="http://schemas.microsoft.com/office/drawing/2014/main" id="{D855E835-D8D4-58EB-5239-2F6194678D49}"/>
              </a:ext>
            </a:extLst>
          </p:cNvPr>
          <p:cNvSpPr txBox="1"/>
          <p:nvPr/>
        </p:nvSpPr>
        <p:spPr>
          <a:xfrm>
            <a:off x="9836525" y="4885614"/>
            <a:ext cx="1995106" cy="1323439"/>
          </a:xfrm>
          <a:prstGeom prst="rect">
            <a:avLst/>
          </a:prstGeom>
          <a:noFill/>
        </p:spPr>
        <p:txBody>
          <a:bodyPr wrap="square" rtlCol="0">
            <a:spAutoFit/>
          </a:bodyPr>
          <a:lstStyle/>
          <a:p>
            <a:pPr algn="ctr"/>
            <a:r>
              <a:rPr lang="en-AU" sz="2000" dirty="0"/>
              <a:t>Someone who is enrolled who can confirm your identity</a:t>
            </a:r>
          </a:p>
        </p:txBody>
      </p:sp>
    </p:spTree>
    <p:extLst>
      <p:ext uri="{BB962C8B-B14F-4D97-AF65-F5344CB8AC3E}">
        <p14:creationId xmlns:p14="http://schemas.microsoft.com/office/powerpoint/2010/main" val="51830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93BE4E-D087-1770-CF81-337DFEB1AF85}"/>
              </a:ext>
            </a:extLst>
          </p:cNvPr>
          <p:cNvSpPr txBox="1">
            <a:spLocks/>
          </p:cNvSpPr>
          <p:nvPr/>
        </p:nvSpPr>
        <p:spPr>
          <a:xfrm>
            <a:off x="4221161" y="95250"/>
            <a:ext cx="3749675" cy="13573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Voting options</a:t>
            </a:r>
          </a:p>
        </p:txBody>
      </p:sp>
      <p:pic>
        <p:nvPicPr>
          <p:cNvPr id="6" name="Picture 5">
            <a:extLst>
              <a:ext uri="{FF2B5EF4-FFF2-40B4-BE49-F238E27FC236}">
                <a16:creationId xmlns:a16="http://schemas.microsoft.com/office/drawing/2014/main" id="{5DA608AE-B730-93CE-5328-CA3CFFB7247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06996" y="4048473"/>
            <a:ext cx="2778006"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9DC2363E-72C7-1AB7-7D12-C19E70ACDA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2267" y="1319773"/>
            <a:ext cx="2809764"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6E40D75A-35A0-6D14-C615-F87397A8F17C}"/>
              </a:ext>
            </a:extLst>
          </p:cNvPr>
          <p:cNvSpPr txBox="1"/>
          <p:nvPr/>
        </p:nvSpPr>
        <p:spPr>
          <a:xfrm>
            <a:off x="1328042" y="3758002"/>
            <a:ext cx="1882567" cy="523220"/>
          </a:xfrm>
          <a:prstGeom prst="rect">
            <a:avLst/>
          </a:prstGeom>
          <a:noFill/>
        </p:spPr>
        <p:txBody>
          <a:bodyPr wrap="none" rtlCol="0">
            <a:spAutoFit/>
          </a:bodyPr>
          <a:lstStyle/>
          <a:p>
            <a:r>
              <a:rPr lang="en-AU" sz="2800" dirty="0"/>
              <a:t>Early voting</a:t>
            </a:r>
          </a:p>
        </p:txBody>
      </p:sp>
      <p:sp>
        <p:nvSpPr>
          <p:cNvPr id="9" name="TextBox 8">
            <a:extLst>
              <a:ext uri="{FF2B5EF4-FFF2-40B4-BE49-F238E27FC236}">
                <a16:creationId xmlns:a16="http://schemas.microsoft.com/office/drawing/2014/main" id="{35A6A36B-AB17-EA4A-E11E-CE363CC94DFE}"/>
              </a:ext>
            </a:extLst>
          </p:cNvPr>
          <p:cNvSpPr txBox="1"/>
          <p:nvPr/>
        </p:nvSpPr>
        <p:spPr>
          <a:xfrm>
            <a:off x="8981389" y="3784331"/>
            <a:ext cx="1782539" cy="523220"/>
          </a:xfrm>
          <a:prstGeom prst="rect">
            <a:avLst/>
          </a:prstGeom>
          <a:noFill/>
        </p:spPr>
        <p:txBody>
          <a:bodyPr wrap="none" rtlCol="0">
            <a:spAutoFit/>
          </a:bodyPr>
          <a:lstStyle/>
          <a:p>
            <a:r>
              <a:rPr lang="en-AU" sz="2800" dirty="0"/>
              <a:t>Postal vote</a:t>
            </a:r>
          </a:p>
        </p:txBody>
      </p:sp>
      <p:sp>
        <p:nvSpPr>
          <p:cNvPr id="10" name="TextBox 9">
            <a:extLst>
              <a:ext uri="{FF2B5EF4-FFF2-40B4-BE49-F238E27FC236}">
                <a16:creationId xmlns:a16="http://schemas.microsoft.com/office/drawing/2014/main" id="{ACA80146-C31D-C7DE-A590-2B69E489C6CE}"/>
              </a:ext>
            </a:extLst>
          </p:cNvPr>
          <p:cNvSpPr txBox="1"/>
          <p:nvPr/>
        </p:nvSpPr>
        <p:spPr>
          <a:xfrm>
            <a:off x="5146059" y="6239530"/>
            <a:ext cx="2009717" cy="523220"/>
          </a:xfrm>
          <a:prstGeom prst="rect">
            <a:avLst/>
          </a:prstGeom>
          <a:noFill/>
        </p:spPr>
        <p:txBody>
          <a:bodyPr wrap="none" rtlCol="0">
            <a:spAutoFit/>
          </a:bodyPr>
          <a:lstStyle/>
          <a:p>
            <a:r>
              <a:rPr lang="en-AU" sz="2800" dirty="0"/>
              <a:t>Polling place</a:t>
            </a:r>
          </a:p>
        </p:txBody>
      </p:sp>
      <p:pic>
        <p:nvPicPr>
          <p:cNvPr id="2" name="Picture 1" descr="A sign on a table&#10;&#10;Description automatically generated">
            <a:extLst>
              <a:ext uri="{FF2B5EF4-FFF2-40B4-BE49-F238E27FC236}">
                <a16:creationId xmlns:a16="http://schemas.microsoft.com/office/drawing/2014/main" id="{2C715E47-68E8-B558-48C7-696416E06E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6">
            <a:extLst>
              <a:ext uri="{FF2B5EF4-FFF2-40B4-BE49-F238E27FC236}">
                <a16:creationId xmlns:a16="http://schemas.microsoft.com/office/drawing/2014/main" id="{36BA61F7-D23D-155A-DBE4-126233574D2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01" r="47713"/>
          <a:stretch/>
        </p:blipFill>
        <p:spPr bwMode="auto">
          <a:xfrm>
            <a:off x="8713055" y="1139912"/>
            <a:ext cx="2319209" cy="23853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73791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5E70ED1-7EB2-95F4-387E-759DE5F8EE67}"/>
              </a:ext>
            </a:extLst>
          </p:cNvPr>
          <p:cNvSpPr txBox="1">
            <a:spLocks/>
          </p:cNvSpPr>
          <p:nvPr/>
        </p:nvSpPr>
        <p:spPr>
          <a:xfrm>
            <a:off x="624785" y="285614"/>
            <a:ext cx="9995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House of Representatives – green ballot paper</a:t>
            </a:r>
          </a:p>
        </p:txBody>
      </p:sp>
      <p:pic>
        <p:nvPicPr>
          <p:cNvPr id="5" name="Picture 4">
            <a:extLst>
              <a:ext uri="{FF2B5EF4-FFF2-40B4-BE49-F238E27FC236}">
                <a16:creationId xmlns:a16="http://schemas.microsoft.com/office/drawing/2014/main" id="{CA6B2C86-15D4-0E0A-5057-24190DCE1D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0163" y="1735097"/>
            <a:ext cx="6413354" cy="3418902"/>
          </a:xfrm>
          <a:prstGeom prst="rect">
            <a:avLst/>
          </a:prstGeom>
        </p:spPr>
      </p:pic>
      <p:sp>
        <p:nvSpPr>
          <p:cNvPr id="6" name="TextBox 5">
            <a:extLst>
              <a:ext uri="{FF2B5EF4-FFF2-40B4-BE49-F238E27FC236}">
                <a16:creationId xmlns:a16="http://schemas.microsoft.com/office/drawing/2014/main" id="{E3F96E76-8EA0-F988-43E2-B9E80BFB475E}"/>
              </a:ext>
            </a:extLst>
          </p:cNvPr>
          <p:cNvSpPr txBox="1"/>
          <p:nvPr/>
        </p:nvSpPr>
        <p:spPr>
          <a:xfrm>
            <a:off x="6357515" y="2234986"/>
            <a:ext cx="2664296" cy="1077218"/>
          </a:xfrm>
          <a:prstGeom prst="rect">
            <a:avLst/>
          </a:prstGeom>
          <a:noFill/>
        </p:spPr>
        <p:txBody>
          <a:bodyPr wrap="square" rtlCol="0">
            <a:spAutoFit/>
          </a:bodyPr>
          <a:lstStyle/>
          <a:p>
            <a:pPr algn="ctr"/>
            <a:r>
              <a:rPr lang="en-AU" sz="1600" dirty="0"/>
              <a:t>The House currently has 151 members, each representing one geographic area (or electorate) in Australia.</a:t>
            </a:r>
          </a:p>
        </p:txBody>
      </p:sp>
      <p:sp>
        <p:nvSpPr>
          <p:cNvPr id="7" name="TextBox 6">
            <a:extLst>
              <a:ext uri="{FF2B5EF4-FFF2-40B4-BE49-F238E27FC236}">
                <a16:creationId xmlns:a16="http://schemas.microsoft.com/office/drawing/2014/main" id="{1543C582-0E15-B62C-D47F-B0CC99EE8414}"/>
              </a:ext>
            </a:extLst>
          </p:cNvPr>
          <p:cNvSpPr txBox="1"/>
          <p:nvPr/>
        </p:nvSpPr>
        <p:spPr>
          <a:xfrm>
            <a:off x="9021811" y="2234986"/>
            <a:ext cx="2938610" cy="1569660"/>
          </a:xfrm>
          <a:prstGeom prst="rect">
            <a:avLst/>
          </a:prstGeom>
          <a:noFill/>
        </p:spPr>
        <p:txBody>
          <a:bodyPr wrap="square" rtlCol="0">
            <a:spAutoFit/>
          </a:bodyPr>
          <a:lstStyle/>
          <a:p>
            <a:pPr algn="ctr"/>
            <a:r>
              <a:rPr lang="en-AU" sz="1600" dirty="0"/>
              <a:t>Members are elected for a 3-year term to represent the views of the people in the electorate. To be elected, candidates need an absolute majority – more than half the formal vote.</a:t>
            </a:r>
          </a:p>
        </p:txBody>
      </p:sp>
      <p:sp>
        <p:nvSpPr>
          <p:cNvPr id="8" name="TextBox 7">
            <a:extLst>
              <a:ext uri="{FF2B5EF4-FFF2-40B4-BE49-F238E27FC236}">
                <a16:creationId xmlns:a16="http://schemas.microsoft.com/office/drawing/2014/main" id="{0696E1C9-5881-07BF-A751-481AA9F3AF02}"/>
              </a:ext>
            </a:extLst>
          </p:cNvPr>
          <p:cNvSpPr txBox="1"/>
          <p:nvPr/>
        </p:nvSpPr>
        <p:spPr>
          <a:xfrm>
            <a:off x="6325157" y="5368733"/>
            <a:ext cx="2664296" cy="1077218"/>
          </a:xfrm>
          <a:prstGeom prst="rect">
            <a:avLst/>
          </a:prstGeom>
          <a:noFill/>
        </p:spPr>
        <p:txBody>
          <a:bodyPr wrap="square" rtlCol="0">
            <a:spAutoFit/>
          </a:bodyPr>
          <a:lstStyle/>
          <a:p>
            <a:pPr algn="ctr"/>
            <a:r>
              <a:rPr lang="en-AU" sz="1600" dirty="0"/>
              <a:t>When you vote in the House of Representatives you are voting to fill one seat in the house.</a:t>
            </a:r>
          </a:p>
        </p:txBody>
      </p:sp>
      <p:sp>
        <p:nvSpPr>
          <p:cNvPr id="9" name="TextBox 8">
            <a:extLst>
              <a:ext uri="{FF2B5EF4-FFF2-40B4-BE49-F238E27FC236}">
                <a16:creationId xmlns:a16="http://schemas.microsoft.com/office/drawing/2014/main" id="{8E04603D-9A3E-E56A-6119-9E243E4A2D02}"/>
              </a:ext>
            </a:extLst>
          </p:cNvPr>
          <p:cNvSpPr txBox="1"/>
          <p:nvPr/>
        </p:nvSpPr>
        <p:spPr>
          <a:xfrm>
            <a:off x="9263767" y="5368733"/>
            <a:ext cx="2664296" cy="1077218"/>
          </a:xfrm>
          <a:prstGeom prst="rect">
            <a:avLst/>
          </a:prstGeom>
          <a:noFill/>
        </p:spPr>
        <p:txBody>
          <a:bodyPr wrap="square" rtlCol="0">
            <a:spAutoFit/>
          </a:bodyPr>
          <a:lstStyle/>
          <a:p>
            <a:pPr algn="ctr"/>
            <a:r>
              <a:rPr lang="en-AU" sz="1600" dirty="0"/>
              <a:t>The party with the most seats will form government and they vote for their leader who will become Prime Minister. </a:t>
            </a:r>
          </a:p>
        </p:txBody>
      </p:sp>
      <p:sp>
        <p:nvSpPr>
          <p:cNvPr id="10" name="Rectangle 9">
            <a:extLst>
              <a:ext uri="{FF2B5EF4-FFF2-40B4-BE49-F238E27FC236}">
                <a16:creationId xmlns:a16="http://schemas.microsoft.com/office/drawing/2014/main" id="{5CD62306-3127-3746-776C-2B214FDC3F2D}"/>
              </a:ext>
            </a:extLst>
          </p:cNvPr>
          <p:cNvSpPr/>
          <p:nvPr/>
        </p:nvSpPr>
        <p:spPr>
          <a:xfrm>
            <a:off x="6959158" y="1256689"/>
            <a:ext cx="1396536" cy="923330"/>
          </a:xfrm>
          <a:prstGeom prst="rect">
            <a:avLst/>
          </a:prstGeom>
          <a:noFill/>
        </p:spPr>
        <p:txBody>
          <a:bodyPr wrap="square" lIns="91440" tIns="45720" rIns="91440" bIns="45720">
            <a:spAutoFit/>
          </a:bodyPr>
          <a:lstStyle/>
          <a:p>
            <a:pPr algn="ctr"/>
            <a:r>
              <a:rPr lang="en-GB" sz="5400" b="1" cap="none" spc="0" dirty="0">
                <a:ln w="22225">
                  <a:solidFill>
                    <a:srgbClr val="21E771"/>
                  </a:solidFill>
                  <a:prstDash val="solid"/>
                </a:ln>
                <a:solidFill>
                  <a:srgbClr val="21E771"/>
                </a:solidFill>
                <a:effectLst/>
              </a:rPr>
              <a:t>150</a:t>
            </a:r>
          </a:p>
        </p:txBody>
      </p:sp>
      <p:sp>
        <p:nvSpPr>
          <p:cNvPr id="11" name="Rectangle 10">
            <a:extLst>
              <a:ext uri="{FF2B5EF4-FFF2-40B4-BE49-F238E27FC236}">
                <a16:creationId xmlns:a16="http://schemas.microsoft.com/office/drawing/2014/main" id="{6462D45A-7071-14A5-31D4-10B20613B7C4}"/>
              </a:ext>
            </a:extLst>
          </p:cNvPr>
          <p:cNvSpPr/>
          <p:nvPr/>
        </p:nvSpPr>
        <p:spPr>
          <a:xfrm>
            <a:off x="10301724" y="1256689"/>
            <a:ext cx="588623" cy="923330"/>
          </a:xfrm>
          <a:prstGeom prst="rect">
            <a:avLst/>
          </a:prstGeom>
          <a:noFill/>
        </p:spPr>
        <p:txBody>
          <a:bodyPr wrap="square" lIns="91440" tIns="45720" rIns="91440" bIns="45720">
            <a:spAutoFit/>
          </a:bodyPr>
          <a:lstStyle/>
          <a:p>
            <a:pPr algn="ctr"/>
            <a:r>
              <a:rPr lang="en-GB" sz="5400" b="1" cap="none" spc="0">
                <a:ln w="22225">
                  <a:solidFill>
                    <a:srgbClr val="21E771"/>
                  </a:solidFill>
                  <a:prstDash val="solid"/>
                </a:ln>
                <a:solidFill>
                  <a:srgbClr val="21E771"/>
                </a:solidFill>
                <a:effectLst/>
              </a:rPr>
              <a:t>3</a:t>
            </a:r>
            <a:endParaRPr lang="en-GB" sz="5400" b="1" cap="none" spc="0" dirty="0">
              <a:ln w="22225">
                <a:solidFill>
                  <a:srgbClr val="21E771"/>
                </a:solidFill>
                <a:prstDash val="solid"/>
              </a:ln>
              <a:solidFill>
                <a:srgbClr val="21E771"/>
              </a:solidFill>
              <a:effectLst/>
            </a:endParaRPr>
          </a:p>
        </p:txBody>
      </p:sp>
      <p:pic>
        <p:nvPicPr>
          <p:cNvPr id="12" name="Graphic 11">
            <a:extLst>
              <a:ext uri="{FF2B5EF4-FFF2-40B4-BE49-F238E27FC236}">
                <a16:creationId xmlns:a16="http://schemas.microsoft.com/office/drawing/2014/main" id="{C995DD7C-7EDC-A6B2-0A37-5339B464E3A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07614" y="4235369"/>
            <a:ext cx="976602" cy="1116117"/>
          </a:xfrm>
          <a:prstGeom prst="rect">
            <a:avLst/>
          </a:prstGeom>
        </p:spPr>
      </p:pic>
      <p:pic>
        <p:nvPicPr>
          <p:cNvPr id="13" name="Graphic 12" descr="Office Chair with solid fill">
            <a:extLst>
              <a:ext uri="{FF2B5EF4-FFF2-40B4-BE49-F238E27FC236}">
                <a16:creationId xmlns:a16="http://schemas.microsoft.com/office/drawing/2014/main" id="{2B192A7D-8370-37BD-6240-F6610E15027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86334" y="4050868"/>
            <a:ext cx="1341941" cy="1341941"/>
          </a:xfrm>
          <a:prstGeom prst="rect">
            <a:avLst/>
          </a:prstGeom>
        </p:spPr>
      </p:pic>
    </p:spTree>
    <p:extLst>
      <p:ext uri="{BB962C8B-B14F-4D97-AF65-F5344CB8AC3E}">
        <p14:creationId xmlns:p14="http://schemas.microsoft.com/office/powerpoint/2010/main" val="1444230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F252000-7501-101C-D1A7-DC99897F4E8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6351" y="198366"/>
            <a:ext cx="1622201" cy="1622201"/>
          </a:xfrm>
          <a:prstGeom prst="rect">
            <a:avLst/>
          </a:prstGeom>
        </p:spPr>
      </p:pic>
      <p:sp>
        <p:nvSpPr>
          <p:cNvPr id="3" name="Title 2">
            <a:extLst>
              <a:ext uri="{FF2B5EF4-FFF2-40B4-BE49-F238E27FC236}">
                <a16:creationId xmlns:a16="http://schemas.microsoft.com/office/drawing/2014/main" id="{132BFC98-0296-8A3E-AB3B-FA45082F7C8D}"/>
              </a:ext>
            </a:extLst>
          </p:cNvPr>
          <p:cNvSpPr txBox="1">
            <a:spLocks/>
          </p:cNvSpPr>
          <p:nvPr/>
        </p:nvSpPr>
        <p:spPr>
          <a:xfrm>
            <a:off x="1113009" y="5411639"/>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0" i="0" u="none" strike="noStrike" kern="1200" cap="none" spc="0" normalizeH="0" baseline="0" noProof="0">
                <a:ln>
                  <a:noFill/>
                </a:ln>
                <a:solidFill>
                  <a:schemeClr val="tx1"/>
                </a:solidFill>
                <a:effectLst/>
                <a:uLnTx/>
                <a:uFillTx/>
                <a:latin typeface="HelveticaNeueLT Std Thin" panose="020B0403020202020204" pitchFamily="34" charset="0"/>
                <a:ea typeface="+mj-ea"/>
                <a:cs typeface="+mj-cs"/>
              </a:rPr>
              <a:t>Voting experience</a:t>
            </a:r>
            <a:endParaRPr kumimoji="0" lang="en-AU" sz="32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8" name="Picture Placeholder 3">
            <a:extLst>
              <a:ext uri="{FF2B5EF4-FFF2-40B4-BE49-F238E27FC236}">
                <a16:creationId xmlns:a16="http://schemas.microsoft.com/office/drawing/2014/main" id="{27A0E02A-3014-F79F-7176-D75DAF39691D}"/>
              </a:ext>
            </a:extLst>
          </p:cNvPr>
          <p:cNvPicPr>
            <a:picLocks noChangeAspect="1"/>
          </p:cNvPicPr>
          <p:nvPr/>
        </p:nvPicPr>
        <p:blipFill>
          <a:blip r:embed="rId4">
            <a:extLst>
              <a:ext uri="{28A0092B-C50C-407E-A947-70E740481C1C}">
                <a14:useLocalDpi xmlns:a14="http://schemas.microsoft.com/office/drawing/2010/main" val="0"/>
              </a:ext>
            </a:extLst>
          </a:blip>
          <a:srcRect l="16684" r="16684"/>
          <a:stretch/>
        </p:blipFill>
        <p:spPr>
          <a:xfrm>
            <a:off x="1069598" y="1772816"/>
            <a:ext cx="3140075" cy="3143250"/>
          </a:xfrm>
          <a:prstGeom prst="rect">
            <a:avLst/>
          </a:prstGeom>
          <a:solidFill>
            <a:srgbClr val="FFFFFF"/>
          </a:solidFill>
        </p:spPr>
      </p:pic>
      <p:pic>
        <p:nvPicPr>
          <p:cNvPr id="15" name="Picture Placeholder 3">
            <a:extLst>
              <a:ext uri="{FF2B5EF4-FFF2-40B4-BE49-F238E27FC236}">
                <a16:creationId xmlns:a16="http://schemas.microsoft.com/office/drawing/2014/main" id="{0204356E-2814-6230-43F3-539C78E9552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4376152" y="1772816"/>
            <a:ext cx="3536156" cy="3143250"/>
          </a:xfrm>
          <a:prstGeom prst="rect">
            <a:avLst/>
          </a:prstGeom>
          <a:solidFill>
            <a:srgbClr val="FFFFFF"/>
          </a:solidFill>
        </p:spPr>
      </p:pic>
      <p:pic>
        <p:nvPicPr>
          <p:cNvPr id="16" name="Picture Placeholder 3">
            <a:extLst>
              <a:ext uri="{FF2B5EF4-FFF2-40B4-BE49-F238E27FC236}">
                <a16:creationId xmlns:a16="http://schemas.microsoft.com/office/drawing/2014/main" id="{5DA345EF-A0BA-FCFF-6797-BBFE42079E8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1737" b="1737"/>
          <a:stretch/>
        </p:blipFill>
        <p:spPr>
          <a:xfrm>
            <a:off x="8078787" y="1771152"/>
            <a:ext cx="3217475" cy="3241075"/>
          </a:xfrm>
          <a:prstGeom prst="rect">
            <a:avLst/>
          </a:prstGeom>
          <a:solidFill>
            <a:srgbClr val="FFFFFF"/>
          </a:solidFill>
        </p:spPr>
      </p:pic>
      <p:pic>
        <p:nvPicPr>
          <p:cNvPr id="17" name="Graphic 16">
            <a:extLst>
              <a:ext uri="{FF2B5EF4-FFF2-40B4-BE49-F238E27FC236}">
                <a16:creationId xmlns:a16="http://schemas.microsoft.com/office/drawing/2014/main" id="{7ADD8748-998F-36A7-F34C-49F6B5C5583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89575" y="221909"/>
            <a:ext cx="1622201" cy="1622201"/>
          </a:xfrm>
          <a:prstGeom prst="rect">
            <a:avLst/>
          </a:prstGeom>
        </p:spPr>
      </p:pic>
      <p:pic>
        <p:nvPicPr>
          <p:cNvPr id="18" name="Graphic 17">
            <a:extLst>
              <a:ext uri="{FF2B5EF4-FFF2-40B4-BE49-F238E27FC236}">
                <a16:creationId xmlns:a16="http://schemas.microsoft.com/office/drawing/2014/main" id="{FEFA333E-0441-55B7-2C7D-5A0A3B9A0F5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42685" y="221909"/>
            <a:ext cx="1622201" cy="1622201"/>
          </a:xfrm>
          <a:prstGeom prst="rect">
            <a:avLst/>
          </a:prstGeom>
        </p:spPr>
      </p:pic>
      <p:sp>
        <p:nvSpPr>
          <p:cNvPr id="19" name="Text Placeholder 4">
            <a:extLst>
              <a:ext uri="{FF2B5EF4-FFF2-40B4-BE49-F238E27FC236}">
                <a16:creationId xmlns:a16="http://schemas.microsoft.com/office/drawing/2014/main" id="{567A7B4E-AAFB-4FFB-F7F0-BDDF79E4A5C9}"/>
              </a:ext>
            </a:extLst>
          </p:cNvPr>
          <p:cNvSpPr txBox="1">
            <a:spLocks/>
          </p:cNvSpPr>
          <p:nvPr/>
        </p:nvSpPr>
        <p:spPr>
          <a:xfrm>
            <a:off x="3506169" y="833778"/>
            <a:ext cx="989011" cy="398462"/>
          </a:xfrm>
          <a:prstGeom prst="rect">
            <a:avLst/>
          </a:prstGeom>
        </p:spPr>
        <p:txBody>
          <a:bodyPr vert="horz" lIns="91440" tIns="45720" rIns="91440" bIns="45720" rtlCol="0">
            <a:norm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1800" b="1" i="0" u="none" strike="noStrike" kern="1200" cap="none" spc="0" normalizeH="0" baseline="0" noProof="0">
                <a:ln>
                  <a:noFill/>
                </a:ln>
                <a:solidFill>
                  <a:schemeClr val="tx1"/>
                </a:solidFill>
                <a:effectLst/>
                <a:uLnTx/>
                <a:uFillTx/>
                <a:latin typeface="HelveticaNeueLT Std Lt"/>
                <a:ea typeface="+mn-ea"/>
                <a:cs typeface="+mn-cs"/>
              </a:rPr>
              <a:t>Name?</a:t>
            </a:r>
            <a:endParaRPr kumimoji="0" lang="en-AU" sz="1800" b="1" i="0" u="none" strike="noStrike" kern="1200" cap="none" spc="0" normalizeH="0" baseline="0" noProof="0" dirty="0">
              <a:ln>
                <a:noFill/>
              </a:ln>
              <a:solidFill>
                <a:schemeClr val="tx1"/>
              </a:solidFill>
              <a:effectLst/>
              <a:uLnTx/>
              <a:uFillTx/>
              <a:latin typeface="HelveticaNeueLT Std Lt"/>
              <a:ea typeface="+mn-ea"/>
              <a:cs typeface="+mn-cs"/>
            </a:endParaRPr>
          </a:p>
        </p:txBody>
      </p:sp>
      <p:sp>
        <p:nvSpPr>
          <p:cNvPr id="20" name="Text Placeholder 5">
            <a:extLst>
              <a:ext uri="{FF2B5EF4-FFF2-40B4-BE49-F238E27FC236}">
                <a16:creationId xmlns:a16="http://schemas.microsoft.com/office/drawing/2014/main" id="{E5F8A51C-AF9A-C0F2-9139-F93111958909}"/>
              </a:ext>
            </a:extLst>
          </p:cNvPr>
          <p:cNvSpPr txBox="1">
            <a:spLocks/>
          </p:cNvSpPr>
          <p:nvPr/>
        </p:nvSpPr>
        <p:spPr>
          <a:xfrm>
            <a:off x="6572225" y="749045"/>
            <a:ext cx="1363119" cy="567927"/>
          </a:xfrm>
          <a:prstGeom prst="rect">
            <a:avLst/>
          </a:prstGeom>
        </p:spPr>
        <p:txBody>
          <a:bodyPr vert="horz" lIns="91440" tIns="45720" rIns="91440" bIns="45720" rtlCol="0">
            <a:normAutofit lnSpcReduction="10000"/>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ts val="0"/>
              </a:spcAft>
              <a:buClr>
                <a:srgbClr val="6E267B"/>
              </a:buClr>
              <a:buSzPct val="80000"/>
              <a:buFontTx/>
              <a:buNone/>
              <a:tabLst/>
              <a:defRPr/>
            </a:pPr>
            <a:r>
              <a:rPr kumimoji="0" lang="en-AU" sz="1800" b="1" i="0" u="none" strike="noStrike" kern="1200" cap="none" spc="0" normalizeH="0" baseline="0" noProof="0" dirty="0">
                <a:ln>
                  <a:noFill/>
                </a:ln>
                <a:solidFill>
                  <a:schemeClr val="tx1"/>
                </a:solidFill>
                <a:effectLst/>
                <a:uLnTx/>
                <a:uFillTx/>
                <a:latin typeface="HelveticaNeueLT Std Lt"/>
                <a:ea typeface="+mn-ea"/>
                <a:cs typeface="+mn-cs"/>
              </a:rPr>
              <a:t>Where do you live?</a:t>
            </a:r>
          </a:p>
        </p:txBody>
      </p:sp>
      <p:sp>
        <p:nvSpPr>
          <p:cNvPr id="21" name="TextBox 20">
            <a:extLst>
              <a:ext uri="{FF2B5EF4-FFF2-40B4-BE49-F238E27FC236}">
                <a16:creationId xmlns:a16="http://schemas.microsoft.com/office/drawing/2014/main" id="{977BA96D-5A72-1B52-4EDF-E569CC282604}"/>
              </a:ext>
            </a:extLst>
          </p:cNvPr>
          <p:cNvSpPr txBox="1"/>
          <p:nvPr/>
        </p:nvSpPr>
        <p:spPr>
          <a:xfrm>
            <a:off x="10027986" y="585909"/>
            <a:ext cx="1118930" cy="646331"/>
          </a:xfrm>
          <a:prstGeom prst="rect">
            <a:avLst/>
          </a:prstGeom>
          <a:noFill/>
        </p:spPr>
        <p:txBody>
          <a:bodyPr wrap="square" rtlCol="0">
            <a:spAutoFit/>
          </a:bodyPr>
          <a:lstStyle/>
          <a:p>
            <a:pPr algn="ctr" defTabSz="457200"/>
            <a:r>
              <a:rPr lang="en-AU" b="1" dirty="0">
                <a:latin typeface="HelveticaNeueLT Std Lt"/>
              </a:rPr>
              <a:t>Voted already?</a:t>
            </a:r>
          </a:p>
        </p:txBody>
      </p:sp>
      <p:sp>
        <p:nvSpPr>
          <p:cNvPr id="22" name="Rectangle 21">
            <a:extLst>
              <a:ext uri="{FF2B5EF4-FFF2-40B4-BE49-F238E27FC236}">
                <a16:creationId xmlns:a16="http://schemas.microsoft.com/office/drawing/2014/main" id="{CE5D9CE5-6A76-88C2-BB69-45CE97D62CD6}"/>
              </a:ext>
            </a:extLst>
          </p:cNvPr>
          <p:cNvSpPr/>
          <p:nvPr/>
        </p:nvSpPr>
        <p:spPr>
          <a:xfrm>
            <a:off x="8060544" y="1771152"/>
            <a:ext cx="3235718" cy="3241075"/>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80374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6AE94AA-C8EA-2B57-770E-75E77CEAFE53}"/>
              </a:ext>
            </a:extLst>
          </p:cNvPr>
          <p:cNvSpPr txBox="1">
            <a:spLocks/>
          </p:cNvSpPr>
          <p:nvPr/>
        </p:nvSpPr>
        <p:spPr>
          <a:xfrm>
            <a:off x="551384" y="404664"/>
            <a:ext cx="11031016" cy="78812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a:t>
            </a:r>
            <a:r>
              <a:rPr lang="en-US" dirty="0">
                <a:solidFill>
                  <a:schemeClr val="tx1"/>
                </a:solidFill>
              </a:rPr>
              <a:t> in the House of Representatives – Green paper</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sp>
        <p:nvSpPr>
          <p:cNvPr id="5" name="Text Placeholder 2">
            <a:extLst>
              <a:ext uri="{FF2B5EF4-FFF2-40B4-BE49-F238E27FC236}">
                <a16:creationId xmlns:a16="http://schemas.microsoft.com/office/drawing/2014/main" id="{89BC0E31-B6AC-1512-0339-508094326D02}"/>
              </a:ext>
            </a:extLst>
          </p:cNvPr>
          <p:cNvSpPr txBox="1">
            <a:spLocks/>
          </p:cNvSpPr>
          <p:nvPr/>
        </p:nvSpPr>
        <p:spPr>
          <a:xfrm>
            <a:off x="5663952" y="2301446"/>
            <a:ext cx="3290207" cy="3451860"/>
          </a:xfrm>
          <a:prstGeom prst="rect">
            <a:avLst/>
          </a:prstGeom>
        </p:spPr>
        <p:txBody>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a:buClr>
                <a:srgbClr val="6E267B"/>
              </a:buClr>
            </a:pPr>
            <a:r>
              <a:rPr lang="en-US" dirty="0">
                <a:solidFill>
                  <a:schemeClr val="tx1"/>
                </a:solidFill>
                <a:latin typeface="HelveticaNeueLT Std Lt"/>
              </a:rPr>
              <a:t>For  your vote to count, you need to follow the instructions.</a:t>
            </a:r>
          </a:p>
          <a:p>
            <a:pPr>
              <a:buClr>
                <a:srgbClr val="6E267B"/>
              </a:buClr>
            </a:pPr>
            <a:endParaRPr lang="en-US" dirty="0">
              <a:solidFill>
                <a:schemeClr val="tx1"/>
              </a:solidFill>
              <a:latin typeface="HelveticaNeueLT Std Lt"/>
            </a:endParaRPr>
          </a:p>
          <a:p>
            <a:pPr>
              <a:buClr>
                <a:srgbClr val="6E267B"/>
              </a:buClr>
            </a:pPr>
            <a:r>
              <a:rPr lang="en-US" dirty="0">
                <a:solidFill>
                  <a:schemeClr val="tx1"/>
                </a:solidFill>
                <a:latin typeface="HelveticaNeueLT Std Lt"/>
              </a:rPr>
              <a:t>Number all the boxes starting with 1 for your favourite.</a:t>
            </a:r>
          </a:p>
        </p:txBody>
      </p:sp>
      <p:pic>
        <p:nvPicPr>
          <p:cNvPr id="6" name="Picture 5">
            <a:extLst>
              <a:ext uri="{FF2B5EF4-FFF2-40B4-BE49-F238E27FC236}">
                <a16:creationId xmlns:a16="http://schemas.microsoft.com/office/drawing/2014/main" id="{E36DF2AF-9268-4943-4AF1-290166264C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79576" y="1834612"/>
            <a:ext cx="2058302" cy="4385527"/>
          </a:xfrm>
          <a:prstGeom prst="rect">
            <a:avLst/>
          </a:prstGeom>
        </p:spPr>
      </p:pic>
      <p:sp>
        <p:nvSpPr>
          <p:cNvPr id="7" name="Arrow: Right 6">
            <a:extLst>
              <a:ext uri="{FF2B5EF4-FFF2-40B4-BE49-F238E27FC236}">
                <a16:creationId xmlns:a16="http://schemas.microsoft.com/office/drawing/2014/main" id="{444B4BE3-A337-7975-4C0B-7CE5B39681B7}"/>
              </a:ext>
            </a:extLst>
          </p:cNvPr>
          <p:cNvSpPr/>
          <p:nvPr/>
        </p:nvSpPr>
        <p:spPr>
          <a:xfrm rot="10800000">
            <a:off x="4568867" y="2492896"/>
            <a:ext cx="864096" cy="432048"/>
          </a:xfrm>
          <a:prstGeom prst="rightArrow">
            <a:avLst/>
          </a:prstGeom>
          <a:solidFill>
            <a:schemeClr val="accent5">
              <a:lumMod val="75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2911026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AA3DAEF-265C-335B-CCCA-A537338E4398}"/>
              </a:ext>
            </a:extLst>
          </p:cNvPr>
          <p:cNvSpPr txBox="1">
            <a:spLocks/>
          </p:cNvSpPr>
          <p:nvPr/>
        </p:nvSpPr>
        <p:spPr>
          <a:xfrm>
            <a:off x="5015880" y="548680"/>
            <a:ext cx="6687118" cy="788126"/>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chemeClr val="tx1"/>
                </a:solidFill>
              </a:rPr>
              <a:t>Preferential voting – getting a result</a:t>
            </a:r>
            <a:endParaRPr kumimoji="0" lang="en-US"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5" name="Online Media 3" title="Animation - House of Representatives preferential voting">
            <a:hlinkClick r:id="" action="ppaction://media"/>
            <a:extLst>
              <a:ext uri="{FF2B5EF4-FFF2-40B4-BE49-F238E27FC236}">
                <a16:creationId xmlns:a16="http://schemas.microsoft.com/office/drawing/2014/main" id="{58C5E124-7A65-DDA7-E680-AF90E271FF4C}"/>
              </a:ext>
            </a:extLst>
          </p:cNvPr>
          <p:cNvPicPr>
            <a:picLocks noRot="1" noChangeAspect="1"/>
          </p:cNvPicPr>
          <p:nvPr>
            <a:videoFile r:link="rId1"/>
          </p:nvPr>
        </p:nvPicPr>
        <p:blipFill>
          <a:blip r:embed="rId3"/>
          <a:stretch>
            <a:fillRect/>
          </a:stretch>
        </p:blipFill>
        <p:spPr>
          <a:xfrm>
            <a:off x="1146246" y="1628800"/>
            <a:ext cx="7739267" cy="4372686"/>
          </a:xfrm>
          <a:prstGeom prst="rect">
            <a:avLst/>
          </a:prstGeom>
        </p:spPr>
      </p:pic>
      <p:sp>
        <p:nvSpPr>
          <p:cNvPr id="6" name="TextBox 5">
            <a:extLst>
              <a:ext uri="{FF2B5EF4-FFF2-40B4-BE49-F238E27FC236}">
                <a16:creationId xmlns:a16="http://schemas.microsoft.com/office/drawing/2014/main" id="{2436BC70-5A69-3B17-EECC-52610933C01F}"/>
              </a:ext>
            </a:extLst>
          </p:cNvPr>
          <p:cNvSpPr txBox="1"/>
          <p:nvPr/>
        </p:nvSpPr>
        <p:spPr>
          <a:xfrm>
            <a:off x="9480376" y="5157192"/>
            <a:ext cx="2327034" cy="646331"/>
          </a:xfrm>
          <a:prstGeom prst="rect">
            <a:avLst/>
          </a:prstGeom>
          <a:noFill/>
        </p:spPr>
        <p:txBody>
          <a:bodyPr wrap="square">
            <a:spAutoFit/>
          </a:bodyPr>
          <a:lstStyle/>
          <a:p>
            <a:r>
              <a:rPr lang="en-AU" dirty="0">
                <a:solidFill>
                  <a:srgbClr val="00B0F0"/>
                </a:solidFill>
                <a:hlinkClick r:id="rId4">
                  <a:extLst>
                    <a:ext uri="{A12FA001-AC4F-418D-AE19-62706E023703}">
                      <ahyp:hlinkClr xmlns:ahyp="http://schemas.microsoft.com/office/drawing/2018/hyperlinkcolor" val="tx"/>
                    </a:ext>
                  </a:extLst>
                </a:hlinkClick>
              </a:rPr>
              <a:t>Your preference is your choice – YouTube</a:t>
            </a:r>
            <a:endParaRPr lang="en-AU" dirty="0">
              <a:solidFill>
                <a:srgbClr val="00B0F0"/>
              </a:solidFill>
            </a:endParaRPr>
          </a:p>
        </p:txBody>
      </p:sp>
    </p:spTree>
    <p:extLst>
      <p:ext uri="{BB962C8B-B14F-4D97-AF65-F5344CB8AC3E}">
        <p14:creationId xmlns:p14="http://schemas.microsoft.com/office/powerpoint/2010/main" val="271486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61FCD0E-A606-B256-C11B-7927A490DF7B}"/>
              </a:ext>
            </a:extLst>
          </p:cNvPr>
          <p:cNvSpPr txBox="1">
            <a:spLocks/>
          </p:cNvSpPr>
          <p:nvPr/>
        </p:nvSpPr>
        <p:spPr>
          <a:xfrm>
            <a:off x="727363" y="278322"/>
            <a:ext cx="7086600" cy="1356360"/>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dirty="0">
                <a:solidFill>
                  <a:schemeClr val="tx1"/>
                </a:solidFill>
              </a:rPr>
              <a:t>The count</a:t>
            </a:r>
          </a:p>
        </p:txBody>
      </p:sp>
      <p:pic>
        <p:nvPicPr>
          <p:cNvPr id="5" name="Online Media 3" title="The count: Declaring results">
            <a:hlinkClick r:id="" action="ppaction://media"/>
            <a:extLst>
              <a:ext uri="{FF2B5EF4-FFF2-40B4-BE49-F238E27FC236}">
                <a16:creationId xmlns:a16="http://schemas.microsoft.com/office/drawing/2014/main" id="{8B3B8295-68CB-9CDE-C906-2C81AAC88C23}"/>
              </a:ext>
            </a:extLst>
          </p:cNvPr>
          <p:cNvPicPr>
            <a:picLocks noRot="1" noChangeAspect="1"/>
          </p:cNvPicPr>
          <p:nvPr>
            <a:videoFile r:link="rId1"/>
          </p:nvPr>
        </p:nvPicPr>
        <p:blipFill>
          <a:blip r:embed="rId3"/>
          <a:stretch>
            <a:fillRect/>
          </a:stretch>
        </p:blipFill>
        <p:spPr>
          <a:xfrm>
            <a:off x="2529652" y="2079413"/>
            <a:ext cx="6808621" cy="3846871"/>
          </a:xfrm>
          <a:prstGeom prst="rect">
            <a:avLst/>
          </a:prstGeom>
          <a:noFill/>
        </p:spPr>
      </p:pic>
    </p:spTree>
    <p:extLst>
      <p:ext uri="{BB962C8B-B14F-4D97-AF65-F5344CB8AC3E}">
        <p14:creationId xmlns:p14="http://schemas.microsoft.com/office/powerpoint/2010/main" val="315562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43751A-B201-74CA-8A73-BD9D7754D5D8}"/>
              </a:ext>
            </a:extLst>
          </p:cNvPr>
          <p:cNvSpPr>
            <a:spLocks noGrp="1"/>
          </p:cNvSpPr>
          <p:nvPr>
            <p:ph type="title"/>
          </p:nvPr>
        </p:nvSpPr>
        <p:spPr>
          <a:xfrm>
            <a:off x="838200" y="365125"/>
            <a:ext cx="10515600" cy="1325563"/>
          </a:xfrm>
        </p:spPr>
        <p:txBody>
          <a:bodyPr/>
          <a:lstStyle/>
          <a:p>
            <a:r>
              <a:rPr lang="en-AU" dirty="0"/>
              <a:t>Disclaimer</a:t>
            </a:r>
          </a:p>
        </p:txBody>
      </p:sp>
      <p:sp>
        <p:nvSpPr>
          <p:cNvPr id="5" name="Content Placeholder 2">
            <a:extLst>
              <a:ext uri="{FF2B5EF4-FFF2-40B4-BE49-F238E27FC236}">
                <a16:creationId xmlns:a16="http://schemas.microsoft.com/office/drawing/2014/main" id="{408DD827-6DF9-2548-94E7-BE0997229590}"/>
              </a:ext>
            </a:extLst>
          </p:cNvPr>
          <p:cNvSpPr>
            <a:spLocks noGrp="1"/>
          </p:cNvSpPr>
          <p:nvPr>
            <p:ph idx="1"/>
          </p:nvPr>
        </p:nvSpPr>
        <p:spPr>
          <a:xfrm>
            <a:off x="838200" y="2285999"/>
            <a:ext cx="10515600" cy="3890963"/>
          </a:xfrm>
        </p:spPr>
        <p:txBody>
          <a:bodyPr/>
          <a:lstStyle/>
          <a:p>
            <a:pPr marL="0" indent="0">
              <a:buNone/>
            </a:pPr>
            <a:r>
              <a:rPr lang="en-AU" dirty="0"/>
              <a:t>The AEC maintains strict political and issue neutrality. This information is provided for public awareness of the electoral processes. The AEC is unable to control the context in which this information may be presented. The original can be viewed at aec.gov.au. Any additional commentary or content are not endorsed by the AEC.</a:t>
            </a:r>
          </a:p>
        </p:txBody>
      </p:sp>
    </p:spTree>
    <p:extLst>
      <p:ext uri="{BB962C8B-B14F-4D97-AF65-F5344CB8AC3E}">
        <p14:creationId xmlns:p14="http://schemas.microsoft.com/office/powerpoint/2010/main" val="4039809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994539-D136-56B5-B406-51BB7678CC7E}"/>
              </a:ext>
            </a:extLst>
          </p:cNvPr>
          <p:cNvSpPr txBox="1">
            <a:spLocks/>
          </p:cNvSpPr>
          <p:nvPr/>
        </p:nvSpPr>
        <p:spPr>
          <a:xfrm>
            <a:off x="624786" y="285614"/>
            <a:ext cx="8090589"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Voting in the Senate – white ballot paper</a:t>
            </a:r>
          </a:p>
        </p:txBody>
      </p:sp>
      <p:pic>
        <p:nvPicPr>
          <p:cNvPr id="5" name="Picture 4">
            <a:extLst>
              <a:ext uri="{FF2B5EF4-FFF2-40B4-BE49-F238E27FC236}">
                <a16:creationId xmlns:a16="http://schemas.microsoft.com/office/drawing/2014/main" id="{2953D28E-40E0-A62D-5BAA-1EEC942E7C31}"/>
              </a:ext>
            </a:extLst>
          </p:cNvPr>
          <p:cNvPicPr>
            <a:picLocks noChangeAspect="1"/>
          </p:cNvPicPr>
          <p:nvPr/>
        </p:nvPicPr>
        <p:blipFill rotWithShape="1">
          <a:blip r:embed="rId2">
            <a:extLst>
              <a:ext uri="{28A0092B-C50C-407E-A947-70E740481C1C}">
                <a14:useLocalDpi xmlns:a14="http://schemas.microsoft.com/office/drawing/2010/main" val="0"/>
              </a:ext>
            </a:extLst>
          </a:blip>
          <a:srcRect l="2468" r="3704"/>
          <a:stretch/>
        </p:blipFill>
        <p:spPr>
          <a:xfrm>
            <a:off x="0" y="1762582"/>
            <a:ext cx="6411586" cy="3642795"/>
          </a:xfrm>
          <a:prstGeom prst="rect">
            <a:avLst/>
          </a:prstGeom>
        </p:spPr>
      </p:pic>
      <p:sp>
        <p:nvSpPr>
          <p:cNvPr id="6" name="TextBox 5">
            <a:extLst>
              <a:ext uri="{FF2B5EF4-FFF2-40B4-BE49-F238E27FC236}">
                <a16:creationId xmlns:a16="http://schemas.microsoft.com/office/drawing/2014/main" id="{BAAD7775-869A-FDBD-0F2B-F42A0E344493}"/>
              </a:ext>
            </a:extLst>
          </p:cNvPr>
          <p:cNvSpPr txBox="1"/>
          <p:nvPr/>
        </p:nvSpPr>
        <p:spPr>
          <a:xfrm>
            <a:off x="6435254" y="2890391"/>
            <a:ext cx="2664296" cy="1077218"/>
          </a:xfrm>
          <a:prstGeom prst="rect">
            <a:avLst/>
          </a:prstGeom>
          <a:noFill/>
        </p:spPr>
        <p:txBody>
          <a:bodyPr wrap="square" rtlCol="0">
            <a:spAutoFit/>
          </a:bodyPr>
          <a:lstStyle/>
          <a:p>
            <a:pPr algn="ctr"/>
            <a:r>
              <a:rPr lang="en-AU" sz="1600" dirty="0"/>
              <a:t>There are currently 76 senators, 12 from each state and two each from the ACT and the NT.</a:t>
            </a:r>
          </a:p>
        </p:txBody>
      </p:sp>
      <p:sp>
        <p:nvSpPr>
          <p:cNvPr id="7" name="TextBox 6">
            <a:extLst>
              <a:ext uri="{FF2B5EF4-FFF2-40B4-BE49-F238E27FC236}">
                <a16:creationId xmlns:a16="http://schemas.microsoft.com/office/drawing/2014/main" id="{B3600A47-DC77-EC38-DAE9-78FE60A40103}"/>
              </a:ext>
            </a:extLst>
          </p:cNvPr>
          <p:cNvSpPr txBox="1"/>
          <p:nvPr/>
        </p:nvSpPr>
        <p:spPr>
          <a:xfrm>
            <a:off x="9264843" y="2890391"/>
            <a:ext cx="2664296" cy="830997"/>
          </a:xfrm>
          <a:prstGeom prst="rect">
            <a:avLst/>
          </a:prstGeom>
          <a:noFill/>
        </p:spPr>
        <p:txBody>
          <a:bodyPr wrap="square" rtlCol="0">
            <a:spAutoFit/>
          </a:bodyPr>
          <a:lstStyle/>
          <a:p>
            <a:pPr algn="ctr"/>
            <a:r>
              <a:rPr lang="en-AU" sz="1600" dirty="0"/>
              <a:t>State senators are elected for 6 years. Territory senators are elected for 3 years.</a:t>
            </a:r>
          </a:p>
        </p:txBody>
      </p:sp>
      <p:sp>
        <p:nvSpPr>
          <p:cNvPr id="8" name="TextBox 7">
            <a:extLst>
              <a:ext uri="{FF2B5EF4-FFF2-40B4-BE49-F238E27FC236}">
                <a16:creationId xmlns:a16="http://schemas.microsoft.com/office/drawing/2014/main" id="{63679011-B0BE-6988-2EA9-ECC17E737759}"/>
              </a:ext>
            </a:extLst>
          </p:cNvPr>
          <p:cNvSpPr txBox="1"/>
          <p:nvPr/>
        </p:nvSpPr>
        <p:spPr>
          <a:xfrm>
            <a:off x="9264843" y="5454745"/>
            <a:ext cx="2664296" cy="1077218"/>
          </a:xfrm>
          <a:prstGeom prst="rect">
            <a:avLst/>
          </a:prstGeom>
          <a:noFill/>
        </p:spPr>
        <p:txBody>
          <a:bodyPr wrap="square" rtlCol="0">
            <a:spAutoFit/>
          </a:bodyPr>
          <a:lstStyle/>
          <a:p>
            <a:pPr algn="ctr"/>
            <a:r>
              <a:rPr lang="en-AU" sz="1600" dirty="0"/>
              <a:t>The senators who are elected represent the interests of the people in their state or territory.</a:t>
            </a:r>
          </a:p>
        </p:txBody>
      </p:sp>
      <p:sp>
        <p:nvSpPr>
          <p:cNvPr id="9" name="TextBox 8">
            <a:extLst>
              <a:ext uri="{FF2B5EF4-FFF2-40B4-BE49-F238E27FC236}">
                <a16:creationId xmlns:a16="http://schemas.microsoft.com/office/drawing/2014/main" id="{44EDF74E-986D-984C-FC81-520FEBB5C6B8}"/>
              </a:ext>
            </a:extLst>
          </p:cNvPr>
          <p:cNvSpPr txBox="1"/>
          <p:nvPr/>
        </p:nvSpPr>
        <p:spPr>
          <a:xfrm>
            <a:off x="6411586" y="5405377"/>
            <a:ext cx="2664296" cy="1077218"/>
          </a:xfrm>
          <a:prstGeom prst="rect">
            <a:avLst/>
          </a:prstGeom>
          <a:noFill/>
        </p:spPr>
        <p:txBody>
          <a:bodyPr wrap="square" rtlCol="0">
            <a:spAutoFit/>
          </a:bodyPr>
          <a:lstStyle/>
          <a:p>
            <a:pPr algn="ctr"/>
            <a:r>
              <a:rPr lang="en-AU" sz="1600" dirty="0"/>
              <a:t>In the Senate, the work of the government is closely examined. Especially in Question Time.</a:t>
            </a:r>
          </a:p>
        </p:txBody>
      </p:sp>
      <p:sp>
        <p:nvSpPr>
          <p:cNvPr id="10" name="TextBox 9">
            <a:extLst>
              <a:ext uri="{FF2B5EF4-FFF2-40B4-BE49-F238E27FC236}">
                <a16:creationId xmlns:a16="http://schemas.microsoft.com/office/drawing/2014/main" id="{08A60AA9-B5ED-1051-A348-A427AC374DFC}"/>
              </a:ext>
            </a:extLst>
          </p:cNvPr>
          <p:cNvSpPr txBox="1"/>
          <p:nvPr/>
        </p:nvSpPr>
        <p:spPr>
          <a:xfrm>
            <a:off x="7247067" y="1813827"/>
            <a:ext cx="1040670" cy="1015663"/>
          </a:xfrm>
          <a:prstGeom prst="rect">
            <a:avLst/>
          </a:prstGeom>
          <a:noFill/>
        </p:spPr>
        <p:txBody>
          <a:bodyPr wrap="none" rtlCol="0">
            <a:spAutoFit/>
          </a:bodyPr>
          <a:lstStyle/>
          <a:p>
            <a:r>
              <a:rPr lang="en-AU" sz="6000" b="1" dirty="0">
                <a:solidFill>
                  <a:srgbClr val="A13763"/>
                </a:solidFill>
              </a:rPr>
              <a:t>76</a:t>
            </a:r>
            <a:endParaRPr lang="en-AU" b="1" dirty="0">
              <a:solidFill>
                <a:srgbClr val="A13763"/>
              </a:solidFill>
            </a:endParaRPr>
          </a:p>
        </p:txBody>
      </p:sp>
      <p:pic>
        <p:nvPicPr>
          <p:cNvPr id="11" name="Graphic 10">
            <a:extLst>
              <a:ext uri="{FF2B5EF4-FFF2-40B4-BE49-F238E27FC236}">
                <a16:creationId xmlns:a16="http://schemas.microsoft.com/office/drawing/2014/main" id="{77F25AEF-96E8-A7E0-8BD4-DA31D6A5546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2889" y="4317667"/>
            <a:ext cx="1428205" cy="1142564"/>
          </a:xfrm>
          <a:prstGeom prst="rect">
            <a:avLst/>
          </a:prstGeom>
        </p:spPr>
      </p:pic>
      <p:pic>
        <p:nvPicPr>
          <p:cNvPr id="12" name="Picture 11">
            <a:extLst>
              <a:ext uri="{FF2B5EF4-FFF2-40B4-BE49-F238E27FC236}">
                <a16:creationId xmlns:a16="http://schemas.microsoft.com/office/drawing/2014/main" id="{FEED7293-0619-FD45-61E2-27B0D43DEC91}"/>
              </a:ext>
            </a:extLst>
          </p:cNvPr>
          <p:cNvPicPr>
            <a:picLocks noChangeAspect="1"/>
          </p:cNvPicPr>
          <p:nvPr/>
        </p:nvPicPr>
        <p:blipFill rotWithShape="1">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p:blipFill>
        <p:spPr>
          <a:xfrm>
            <a:off x="9760832" y="1660461"/>
            <a:ext cx="1672319" cy="1322394"/>
          </a:xfrm>
          <a:prstGeom prst="rect">
            <a:avLst/>
          </a:prstGeom>
        </p:spPr>
      </p:pic>
      <p:sp>
        <p:nvSpPr>
          <p:cNvPr id="13" name="TextBox 12">
            <a:extLst>
              <a:ext uri="{FF2B5EF4-FFF2-40B4-BE49-F238E27FC236}">
                <a16:creationId xmlns:a16="http://schemas.microsoft.com/office/drawing/2014/main" id="{7646CD0D-9674-4A9C-7059-4C2A9CB7770D}"/>
              </a:ext>
            </a:extLst>
          </p:cNvPr>
          <p:cNvSpPr txBox="1"/>
          <p:nvPr/>
        </p:nvSpPr>
        <p:spPr>
          <a:xfrm>
            <a:off x="7471719" y="4381117"/>
            <a:ext cx="874599" cy="1015663"/>
          </a:xfrm>
          <a:prstGeom prst="rect">
            <a:avLst/>
          </a:prstGeom>
          <a:noFill/>
        </p:spPr>
        <p:txBody>
          <a:bodyPr wrap="square" rtlCol="0">
            <a:spAutoFit/>
          </a:bodyPr>
          <a:lstStyle/>
          <a:p>
            <a:r>
              <a:rPr lang="en-AU" sz="6000" b="1" dirty="0">
                <a:solidFill>
                  <a:srgbClr val="A13763"/>
                </a:solidFill>
              </a:rPr>
              <a:t>?</a:t>
            </a:r>
            <a:endParaRPr lang="en-AU" b="1" dirty="0">
              <a:solidFill>
                <a:srgbClr val="A13763"/>
              </a:solidFill>
            </a:endParaRPr>
          </a:p>
        </p:txBody>
      </p:sp>
    </p:spTree>
    <p:extLst>
      <p:ext uri="{BB962C8B-B14F-4D97-AF65-F5344CB8AC3E}">
        <p14:creationId xmlns:p14="http://schemas.microsoft.com/office/powerpoint/2010/main" val="4254659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96F4D60-AFED-17CF-A71E-ECE30360E12E}"/>
              </a:ext>
            </a:extLst>
          </p:cNvPr>
          <p:cNvSpPr txBox="1">
            <a:spLocks/>
          </p:cNvSpPr>
          <p:nvPr/>
        </p:nvSpPr>
        <p:spPr>
          <a:xfrm>
            <a:off x="482546" y="258155"/>
            <a:ext cx="11445294" cy="730932"/>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Completing a formal vote </a:t>
            </a: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 the Senate – White paper</a:t>
            </a:r>
          </a:p>
        </p:txBody>
      </p:sp>
      <p:sp>
        <p:nvSpPr>
          <p:cNvPr id="5" name="TextBox 4">
            <a:extLst>
              <a:ext uri="{FF2B5EF4-FFF2-40B4-BE49-F238E27FC236}">
                <a16:creationId xmlns:a16="http://schemas.microsoft.com/office/drawing/2014/main" id="{EA4DF424-00FE-58EF-1B6D-E96B8D513CE2}"/>
              </a:ext>
            </a:extLst>
          </p:cNvPr>
          <p:cNvSpPr txBox="1"/>
          <p:nvPr/>
        </p:nvSpPr>
        <p:spPr>
          <a:xfrm>
            <a:off x="335360" y="1340768"/>
            <a:ext cx="5895396" cy="646331"/>
          </a:xfrm>
          <a:prstGeom prst="rect">
            <a:avLst/>
          </a:prstGeom>
          <a:noFill/>
        </p:spPr>
        <p:txBody>
          <a:bodyPr wrap="none" rtlCol="0">
            <a:spAutoFit/>
          </a:bodyPr>
          <a:lstStyle/>
          <a:p>
            <a:r>
              <a:rPr lang="en-AU" dirty="0"/>
              <a:t>You have a choice of voting above-the-line or below-the-line:</a:t>
            </a:r>
          </a:p>
          <a:p>
            <a:endParaRPr lang="en-AU" dirty="0"/>
          </a:p>
        </p:txBody>
      </p:sp>
      <p:pic>
        <p:nvPicPr>
          <p:cNvPr id="6" name="Picture 5">
            <a:extLst>
              <a:ext uri="{FF2B5EF4-FFF2-40B4-BE49-F238E27FC236}">
                <a16:creationId xmlns:a16="http://schemas.microsoft.com/office/drawing/2014/main" id="{418EA1BC-548F-2D7E-6CCA-30E8EEC12A4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35360" y="2031021"/>
            <a:ext cx="7128792" cy="4300253"/>
          </a:xfrm>
          <a:prstGeom prst="rect">
            <a:avLst/>
          </a:prstGeom>
          <a:ln w="9525">
            <a:solidFill>
              <a:schemeClr val="tx1"/>
            </a:solidFill>
          </a:ln>
        </p:spPr>
      </p:pic>
      <p:sp>
        <p:nvSpPr>
          <p:cNvPr id="7" name="TextBox 6">
            <a:extLst>
              <a:ext uri="{FF2B5EF4-FFF2-40B4-BE49-F238E27FC236}">
                <a16:creationId xmlns:a16="http://schemas.microsoft.com/office/drawing/2014/main" id="{212A5420-89F3-6006-8254-64DE0EB0288E}"/>
              </a:ext>
            </a:extLst>
          </p:cNvPr>
          <p:cNvSpPr txBox="1"/>
          <p:nvPr/>
        </p:nvSpPr>
        <p:spPr>
          <a:xfrm>
            <a:off x="7752183" y="1757072"/>
            <a:ext cx="4104457" cy="4524315"/>
          </a:xfrm>
          <a:prstGeom prst="rect">
            <a:avLst/>
          </a:prstGeom>
          <a:noFill/>
        </p:spPr>
        <p:txBody>
          <a:bodyPr wrap="square" rtlCol="0">
            <a:spAutoFit/>
          </a:bodyPr>
          <a:lstStyle/>
          <a:p>
            <a:r>
              <a:rPr lang="en-AU" b="1" u="sng" dirty="0"/>
              <a:t>Above the line voting </a:t>
            </a:r>
            <a:r>
              <a:rPr lang="en-AU" dirty="0"/>
              <a:t>– you need to number </a:t>
            </a:r>
            <a:r>
              <a:rPr lang="en-AU" dirty="0">
                <a:solidFill>
                  <a:schemeClr val="accent5">
                    <a:lumMod val="75000"/>
                  </a:schemeClr>
                </a:solidFill>
              </a:rPr>
              <a:t>at least 6 </a:t>
            </a:r>
            <a:r>
              <a:rPr lang="en-AU" dirty="0"/>
              <a:t>boxes from 1-6 for your chosen parties or groups. Your preferences will be distributed in the order the candidates are listed on the ballot paper. </a:t>
            </a:r>
          </a:p>
          <a:p>
            <a:endParaRPr lang="en-AU" dirty="0"/>
          </a:p>
          <a:p>
            <a:endParaRPr lang="en-AU" dirty="0"/>
          </a:p>
          <a:p>
            <a:endParaRPr lang="en-AU" dirty="0"/>
          </a:p>
          <a:p>
            <a:endParaRPr lang="en-AU" dirty="0"/>
          </a:p>
          <a:p>
            <a:r>
              <a:rPr lang="en-AU" b="1" u="sng" dirty="0"/>
              <a:t>Below the line voting </a:t>
            </a:r>
            <a:r>
              <a:rPr lang="en-AU" dirty="0"/>
              <a:t>– you need to number </a:t>
            </a:r>
            <a:r>
              <a:rPr lang="en-AU" dirty="0">
                <a:solidFill>
                  <a:schemeClr val="accent5">
                    <a:lumMod val="75000"/>
                  </a:schemeClr>
                </a:solidFill>
              </a:rPr>
              <a:t>at least 12 </a:t>
            </a:r>
            <a:r>
              <a:rPr lang="en-AU" dirty="0"/>
              <a:t>boxes from 1-12 for your chosen individual candidates.</a:t>
            </a:r>
          </a:p>
          <a:p>
            <a:endParaRPr lang="en-AU" dirty="0"/>
          </a:p>
          <a:p>
            <a:endParaRPr lang="en-AU" dirty="0"/>
          </a:p>
          <a:p>
            <a:r>
              <a:rPr lang="en-AU" dirty="0">
                <a:solidFill>
                  <a:srgbClr val="00B0F0"/>
                </a:solidFill>
                <a:hlinkClick r:id="rId3">
                  <a:extLst>
                    <a:ext uri="{A12FA001-AC4F-418D-AE19-62706E023703}">
                      <ahyp:hlinkClr xmlns:ahyp="http://schemas.microsoft.com/office/drawing/2018/hyperlinkcolor" val="tx"/>
                    </a:ext>
                  </a:extLst>
                </a:hlinkClick>
              </a:rPr>
              <a:t>Senate preferential voting</a:t>
            </a:r>
            <a:endParaRPr lang="en-AU" dirty="0">
              <a:solidFill>
                <a:srgbClr val="00B0F0"/>
              </a:solidFill>
            </a:endParaRPr>
          </a:p>
        </p:txBody>
      </p:sp>
    </p:spTree>
    <p:extLst>
      <p:ext uri="{BB962C8B-B14F-4D97-AF65-F5344CB8AC3E}">
        <p14:creationId xmlns:p14="http://schemas.microsoft.com/office/powerpoint/2010/main" val="1316253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98B623F5-891A-D1DB-C448-0F9D2FF4E83D}"/>
              </a:ext>
            </a:extLst>
          </p:cNvPr>
          <p:cNvSpPr txBox="1">
            <a:spLocks/>
          </p:cNvSpPr>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Informing your vote - Stop and Consider</a:t>
            </a:r>
          </a:p>
        </p:txBody>
      </p:sp>
      <p:sp>
        <p:nvSpPr>
          <p:cNvPr id="5" name="Text Placeholder 4">
            <a:extLst>
              <a:ext uri="{FF2B5EF4-FFF2-40B4-BE49-F238E27FC236}">
                <a16:creationId xmlns:a16="http://schemas.microsoft.com/office/drawing/2014/main" id="{601FDFAE-6F9A-0D85-2CAC-81B8FCF8CCF2}"/>
              </a:ext>
            </a:extLst>
          </p:cNvPr>
          <p:cNvSpPr txBox="1">
            <a:spLocks/>
          </p:cNvSpPr>
          <p:nvPr/>
        </p:nvSpPr>
        <p:spPr>
          <a:xfrm>
            <a:off x="5272748" y="3965869"/>
            <a:ext cx="1871763"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 typeface="Corbel" pitchFamily="34" charset="0"/>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Reliable?</a:t>
            </a:r>
            <a:endParaRPr kumimoji="0" lang="en-AU" sz="2600" b="1"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sp>
        <p:nvSpPr>
          <p:cNvPr id="6" name="Text Placeholder 5">
            <a:extLst>
              <a:ext uri="{FF2B5EF4-FFF2-40B4-BE49-F238E27FC236}">
                <a16:creationId xmlns:a16="http://schemas.microsoft.com/office/drawing/2014/main" id="{C0CE8204-D16B-BD4E-2B07-F7133CD56C1A}"/>
              </a:ext>
            </a:extLst>
          </p:cNvPr>
          <p:cNvSpPr txBox="1">
            <a:spLocks/>
          </p:cNvSpPr>
          <p:nvPr/>
        </p:nvSpPr>
        <p:spPr>
          <a:xfrm>
            <a:off x="9099892" y="3956543"/>
            <a:ext cx="187176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6E267B"/>
              </a:buClr>
              <a:buSzPct val="80000"/>
              <a:buFontTx/>
              <a:buNone/>
              <a:tabLst/>
              <a:defRPr/>
            </a:pP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Is the information </a:t>
            </a:r>
            <a:r>
              <a:rPr kumimoji="0" lang="en-AU" sz="2600" b="1"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Current</a:t>
            </a:r>
            <a:r>
              <a:rPr kumimoji="0" lang="en-AU" sz="2600" b="0" i="0" u="none" strike="noStrike" kern="1200" cap="none" spc="0" normalizeH="0" baseline="0" noProof="0">
                <a:ln>
                  <a:noFill/>
                </a:ln>
                <a:solidFill>
                  <a:srgbClr val="009CDE">
                    <a:lumMod val="60000"/>
                    <a:lumOff val="40000"/>
                  </a:srgbClr>
                </a:solidFill>
                <a:effectLst/>
                <a:uLnTx/>
                <a:uFillTx/>
                <a:latin typeface="HelveticaNeueLT Std Lt"/>
                <a:ea typeface="+mn-ea"/>
                <a:cs typeface="+mn-cs"/>
              </a:rPr>
              <a:t>?</a:t>
            </a:r>
            <a:endParaRPr kumimoji="0" lang="en-AU" sz="2600" b="0" i="0" u="none" strike="noStrike" kern="1200" cap="none" spc="0" normalizeH="0" baseline="0" noProof="0" dirty="0">
              <a:ln>
                <a:noFill/>
              </a:ln>
              <a:solidFill>
                <a:srgbClr val="009CDE">
                  <a:lumMod val="60000"/>
                  <a:lumOff val="40000"/>
                </a:srgbClr>
              </a:solidFill>
              <a:effectLst/>
              <a:uLnTx/>
              <a:uFillTx/>
              <a:latin typeface="HelveticaNeueLT Std Lt"/>
              <a:ea typeface="+mn-ea"/>
              <a:cs typeface="+mn-cs"/>
            </a:endParaRPr>
          </a:p>
        </p:txBody>
      </p:sp>
      <p:grpSp>
        <p:nvGrpSpPr>
          <p:cNvPr id="7" name="Group 6">
            <a:extLst>
              <a:ext uri="{FF2B5EF4-FFF2-40B4-BE49-F238E27FC236}">
                <a16:creationId xmlns:a16="http://schemas.microsoft.com/office/drawing/2014/main" id="{B915C438-9933-CB25-AF03-473BE0F71337}"/>
              </a:ext>
            </a:extLst>
          </p:cNvPr>
          <p:cNvGrpSpPr/>
          <p:nvPr/>
        </p:nvGrpSpPr>
        <p:grpSpPr>
          <a:xfrm>
            <a:off x="8427952" y="798246"/>
            <a:ext cx="3139712" cy="3145809"/>
            <a:chOff x="4486816" y="1322440"/>
            <a:chExt cx="3139712" cy="3145809"/>
          </a:xfrm>
        </p:grpSpPr>
        <p:pic>
          <p:nvPicPr>
            <p:cNvPr id="8" name="Picture 7">
              <a:extLst>
                <a:ext uri="{FF2B5EF4-FFF2-40B4-BE49-F238E27FC236}">
                  <a16:creationId xmlns:a16="http://schemas.microsoft.com/office/drawing/2014/main" id="{BBB7E28A-8D74-ED8A-77F3-170A8987893D}"/>
                </a:ext>
              </a:extLst>
            </p:cNvPr>
            <p:cNvPicPr>
              <a:picLocks noChangeAspect="1"/>
            </p:cNvPicPr>
            <p:nvPr/>
          </p:nvPicPr>
          <p:blipFill>
            <a:blip r:embed="rId2"/>
            <a:stretch>
              <a:fillRect/>
            </a:stretch>
          </p:blipFill>
          <p:spPr>
            <a:xfrm>
              <a:off x="4486816" y="1322440"/>
              <a:ext cx="3139712" cy="3145809"/>
            </a:xfrm>
            <a:prstGeom prst="rect">
              <a:avLst/>
            </a:prstGeom>
          </p:spPr>
        </p:pic>
        <p:pic>
          <p:nvPicPr>
            <p:cNvPr id="9" name="Picture 8">
              <a:extLst>
                <a:ext uri="{FF2B5EF4-FFF2-40B4-BE49-F238E27FC236}">
                  <a16:creationId xmlns:a16="http://schemas.microsoft.com/office/drawing/2014/main" id="{F771B271-9BB1-B5C0-6B9F-71ED2102DBF5}"/>
                </a:ext>
              </a:extLst>
            </p:cNvPr>
            <p:cNvPicPr>
              <a:picLocks noChangeAspect="1"/>
            </p:cNvPicPr>
            <p:nvPr/>
          </p:nvPicPr>
          <p:blipFill>
            <a:blip r:embed="rId3"/>
            <a:stretch>
              <a:fillRect/>
            </a:stretch>
          </p:blipFill>
          <p:spPr>
            <a:xfrm>
              <a:off x="4721777" y="1695507"/>
              <a:ext cx="2745722" cy="2541255"/>
            </a:xfrm>
            <a:prstGeom prst="rect">
              <a:avLst/>
            </a:prstGeom>
          </p:spPr>
        </p:pic>
      </p:grpSp>
      <p:grpSp>
        <p:nvGrpSpPr>
          <p:cNvPr id="10" name="Group 9">
            <a:extLst>
              <a:ext uri="{FF2B5EF4-FFF2-40B4-BE49-F238E27FC236}">
                <a16:creationId xmlns:a16="http://schemas.microsoft.com/office/drawing/2014/main" id="{57F1BE7D-D070-0744-7DF3-7EA32623CF60}"/>
              </a:ext>
            </a:extLst>
          </p:cNvPr>
          <p:cNvGrpSpPr/>
          <p:nvPr/>
        </p:nvGrpSpPr>
        <p:grpSpPr>
          <a:xfrm>
            <a:off x="4638774" y="798245"/>
            <a:ext cx="3139712" cy="3145809"/>
            <a:chOff x="1001206" y="1311102"/>
            <a:chExt cx="3139712" cy="3145809"/>
          </a:xfrm>
        </p:grpSpPr>
        <p:pic>
          <p:nvPicPr>
            <p:cNvPr id="11" name="Picture 10">
              <a:extLst>
                <a:ext uri="{FF2B5EF4-FFF2-40B4-BE49-F238E27FC236}">
                  <a16:creationId xmlns:a16="http://schemas.microsoft.com/office/drawing/2014/main" id="{7A1F362A-F77C-F0C7-063D-035EBD973B70}"/>
                </a:ext>
              </a:extLst>
            </p:cNvPr>
            <p:cNvPicPr>
              <a:picLocks noChangeAspect="1"/>
            </p:cNvPicPr>
            <p:nvPr/>
          </p:nvPicPr>
          <p:blipFill>
            <a:blip r:embed="rId2"/>
            <a:stretch>
              <a:fillRect/>
            </a:stretch>
          </p:blipFill>
          <p:spPr>
            <a:xfrm>
              <a:off x="1001206" y="1311102"/>
              <a:ext cx="3139712" cy="3145809"/>
            </a:xfrm>
            <a:prstGeom prst="rect">
              <a:avLst/>
            </a:prstGeom>
          </p:spPr>
        </p:pic>
        <p:pic>
          <p:nvPicPr>
            <p:cNvPr id="12" name="Picture 11">
              <a:extLst>
                <a:ext uri="{FF2B5EF4-FFF2-40B4-BE49-F238E27FC236}">
                  <a16:creationId xmlns:a16="http://schemas.microsoft.com/office/drawing/2014/main" id="{ABAF8E31-3349-CF80-851A-710EE333AD88}"/>
                </a:ext>
              </a:extLst>
            </p:cNvPr>
            <p:cNvPicPr>
              <a:picLocks noChangeAspect="1"/>
            </p:cNvPicPr>
            <p:nvPr/>
          </p:nvPicPr>
          <p:blipFill>
            <a:blip r:embed="rId4"/>
            <a:stretch>
              <a:fillRect/>
            </a:stretch>
          </p:blipFill>
          <p:spPr>
            <a:xfrm>
              <a:off x="1125858" y="1481179"/>
              <a:ext cx="2890408" cy="2805654"/>
            </a:xfrm>
            <a:prstGeom prst="rect">
              <a:avLst/>
            </a:prstGeom>
          </p:spPr>
        </p:pic>
      </p:grpSp>
      <p:pic>
        <p:nvPicPr>
          <p:cNvPr id="14" name="Graphic 13">
            <a:extLst>
              <a:ext uri="{FF2B5EF4-FFF2-40B4-BE49-F238E27FC236}">
                <a16:creationId xmlns:a16="http://schemas.microsoft.com/office/drawing/2014/main" id="{ADCB0AF1-0778-C772-3416-269F3DF434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3365" y="844085"/>
            <a:ext cx="2987637" cy="3066606"/>
          </a:xfrm>
          <a:prstGeom prst="rect">
            <a:avLst/>
          </a:prstGeom>
        </p:spPr>
      </p:pic>
    </p:spTree>
    <p:extLst>
      <p:ext uri="{BB962C8B-B14F-4D97-AF65-F5344CB8AC3E}">
        <p14:creationId xmlns:p14="http://schemas.microsoft.com/office/powerpoint/2010/main" val="2564038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146A9960-1A9B-E966-B018-8E49A48ADCDF}"/>
              </a:ext>
            </a:extLst>
          </p:cNvPr>
          <p:cNvSpPr txBox="1">
            <a:spLocks/>
          </p:cNvSpPr>
          <p:nvPr/>
        </p:nvSpPr>
        <p:spPr>
          <a:xfrm>
            <a:off x="1055441" y="151171"/>
            <a:ext cx="803910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Working at an election offers:</a:t>
            </a:r>
          </a:p>
        </p:txBody>
      </p:sp>
      <p:sp>
        <p:nvSpPr>
          <p:cNvPr id="5" name="Content Placeholder 11">
            <a:extLst>
              <a:ext uri="{FF2B5EF4-FFF2-40B4-BE49-F238E27FC236}">
                <a16:creationId xmlns:a16="http://schemas.microsoft.com/office/drawing/2014/main" id="{45C475B8-1191-771C-FF5C-7308C206618F}"/>
              </a:ext>
            </a:extLst>
          </p:cNvPr>
          <p:cNvSpPr txBox="1">
            <a:spLocks/>
          </p:cNvSpPr>
          <p:nvPr/>
        </p:nvSpPr>
        <p:spPr>
          <a:xfrm>
            <a:off x="1055441" y="1679348"/>
            <a:ext cx="4743450" cy="3502738"/>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paid work</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short-term employment opportunities</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on the job training and support</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tabLst/>
              <a:defRPr/>
            </a:pPr>
            <a:r>
              <a:rPr kumimoji="0" lang="en-US" altLang="en-US" sz="2800" b="0" i="0" u="none" strike="noStrike" kern="1200" cap="none" spc="0" normalizeH="0" baseline="0" noProof="0" dirty="0">
                <a:ln>
                  <a:noFill/>
                </a:ln>
                <a:solidFill>
                  <a:schemeClr val="tx1"/>
                </a:solidFill>
                <a:effectLst/>
                <a:uLnTx/>
                <a:uFillTx/>
                <a:latin typeface="HelveticaNeueLT Std Lt"/>
                <a:ea typeface="+mn-ea"/>
                <a:cs typeface="+mn-cs"/>
              </a:rPr>
              <a:t>a unique work experience and an opportunity to gain new skills. </a:t>
            </a:r>
          </a:p>
          <a:p>
            <a:pPr marL="228600" marR="0" lvl="0" indent="-182880" algn="l" defTabSz="914400" rtl="0" eaLnBrk="1" fontAlgn="auto" latinLnBrk="0" hangingPunct="1">
              <a:lnSpc>
                <a:spcPct val="90000"/>
              </a:lnSpc>
              <a:spcBef>
                <a:spcPts val="1400"/>
              </a:spcBef>
              <a:spcAft>
                <a:spcPts val="0"/>
              </a:spcAft>
              <a:buClr>
                <a:srgbClr val="6E267B"/>
              </a:buClr>
              <a:buSzPct val="80000"/>
              <a:buFont typeface="Corbel" pitchFamily="34" charset="0"/>
              <a:buChar char="•"/>
              <a:tabLst/>
              <a:defRPr/>
            </a:pPr>
            <a:endParaRPr kumimoji="0" lang="en-AU" sz="2200" b="0" i="0" u="none" strike="noStrike" kern="1200" cap="none" spc="0" normalizeH="0" baseline="0" noProof="0" dirty="0">
              <a:ln>
                <a:noFill/>
              </a:ln>
              <a:solidFill>
                <a:schemeClr val="tx1"/>
              </a:solidFill>
              <a:effectLst/>
              <a:uLnTx/>
              <a:uFillTx/>
              <a:latin typeface="HelveticaNeueLT Std Lt"/>
              <a:ea typeface="+mn-ea"/>
              <a:cs typeface="+mn-cs"/>
            </a:endParaRPr>
          </a:p>
        </p:txBody>
      </p:sp>
      <p:grpSp>
        <p:nvGrpSpPr>
          <p:cNvPr id="8" name="Group 7">
            <a:extLst>
              <a:ext uri="{FF2B5EF4-FFF2-40B4-BE49-F238E27FC236}">
                <a16:creationId xmlns:a16="http://schemas.microsoft.com/office/drawing/2014/main" id="{B99290CA-B0B2-017D-93D5-F0DCB97F4AD4}"/>
              </a:ext>
            </a:extLst>
          </p:cNvPr>
          <p:cNvGrpSpPr/>
          <p:nvPr/>
        </p:nvGrpSpPr>
        <p:grpSpPr>
          <a:xfrm>
            <a:off x="10778178" y="5499062"/>
            <a:ext cx="1272048" cy="1272048"/>
            <a:chOff x="2408244" y="5441302"/>
            <a:chExt cx="1272048" cy="1272048"/>
          </a:xfrm>
        </p:grpSpPr>
        <p:sp>
          <p:nvSpPr>
            <p:cNvPr id="9" name="Oval 8">
              <a:extLst>
                <a:ext uri="{FF2B5EF4-FFF2-40B4-BE49-F238E27FC236}">
                  <a16:creationId xmlns:a16="http://schemas.microsoft.com/office/drawing/2014/main" id="{BEB0D15F-319B-B188-5A02-DA19F4D72226}"/>
                </a:ext>
              </a:extLst>
            </p:cNvPr>
            <p:cNvSpPr/>
            <p:nvPr/>
          </p:nvSpPr>
          <p:spPr>
            <a:xfrm>
              <a:off x="2408244" y="5441302"/>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FAB74AE9-D8BC-B658-DB85-F35BAA51DE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37141" y="5608284"/>
              <a:ext cx="856880" cy="921428"/>
            </a:xfrm>
            <a:prstGeom prst="rect">
              <a:avLst/>
            </a:prstGeom>
          </p:spPr>
        </p:pic>
      </p:grpSp>
      <p:pic>
        <p:nvPicPr>
          <p:cNvPr id="11" name="Picture 10" descr="A person in purple vest looking at papers&#10;&#10;Description automatically generated">
            <a:extLst>
              <a:ext uri="{FF2B5EF4-FFF2-40B4-BE49-F238E27FC236}">
                <a16:creationId xmlns:a16="http://schemas.microsoft.com/office/drawing/2014/main" id="{077F87F9-40AC-3BFB-6CC7-F6A96C0DDB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2435" y="1679348"/>
            <a:ext cx="4874640" cy="3257895"/>
          </a:xfrm>
          <a:prstGeom prst="rect">
            <a:avLst/>
          </a:prstGeom>
        </p:spPr>
      </p:pic>
      <p:pic>
        <p:nvPicPr>
          <p:cNvPr id="6" name="Graphic 5">
            <a:extLst>
              <a:ext uri="{FF2B5EF4-FFF2-40B4-BE49-F238E27FC236}">
                <a16:creationId xmlns:a16="http://schemas.microsoft.com/office/drawing/2014/main" id="{EA36308D-5DDC-658E-6709-A299BE97FB9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5441" y="5499062"/>
            <a:ext cx="1023937" cy="1023937"/>
          </a:xfrm>
          <a:prstGeom prst="rect">
            <a:avLst/>
          </a:prstGeom>
        </p:spPr>
      </p:pic>
    </p:spTree>
    <p:extLst>
      <p:ext uri="{BB962C8B-B14F-4D97-AF65-F5344CB8AC3E}">
        <p14:creationId xmlns:p14="http://schemas.microsoft.com/office/powerpoint/2010/main" val="710376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1710E1D-33DC-E948-0831-12D0330548CA}"/>
              </a:ext>
            </a:extLst>
          </p:cNvPr>
          <p:cNvSpPr txBox="1">
            <a:spLocks/>
          </p:cNvSpPr>
          <p:nvPr/>
        </p:nvSpPr>
        <p:spPr>
          <a:xfrm>
            <a:off x="6978112" y="477848"/>
            <a:ext cx="3290207" cy="8583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8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Wrap Up…</a:t>
            </a:r>
          </a:p>
        </p:txBody>
      </p:sp>
      <p:sp>
        <p:nvSpPr>
          <p:cNvPr id="5" name="Text Placeholder 2">
            <a:extLst>
              <a:ext uri="{FF2B5EF4-FFF2-40B4-BE49-F238E27FC236}">
                <a16:creationId xmlns:a16="http://schemas.microsoft.com/office/drawing/2014/main" id="{EC2E3CA4-313B-1546-FE05-97B62BBF9220}"/>
              </a:ext>
            </a:extLst>
          </p:cNvPr>
          <p:cNvSpPr txBox="1">
            <a:spLocks/>
          </p:cNvSpPr>
          <p:nvPr/>
        </p:nvSpPr>
        <p:spPr>
          <a:xfrm>
            <a:off x="7091565" y="1700808"/>
            <a:ext cx="4077287" cy="4278086"/>
          </a:xfrm>
          <a:prstGeom prst="rect">
            <a:avLst/>
          </a:prstGeom>
        </p:spPr>
        <p:txBody>
          <a:bodyPr>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342900" indent="-342900">
              <a:buClr>
                <a:srgbClr val="6E267B"/>
              </a:buClr>
              <a:buFont typeface="Arial" panose="020B0604020202020204" pitchFamily="34" charset="0"/>
              <a:buChar char="•"/>
            </a:pPr>
            <a:r>
              <a:rPr lang="en-AU" sz="2400" dirty="0">
                <a:solidFill>
                  <a:schemeClr val="tx1"/>
                </a:solidFill>
                <a:latin typeface="HelveticaNeueLT Std Lt"/>
              </a:rPr>
              <a:t>Why voting is important</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Enrolling to vote</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Filling out a voting form</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How government is formed</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Preferential voting</a:t>
            </a:r>
          </a:p>
          <a:p>
            <a:pPr marL="342900" indent="-342900">
              <a:buClr>
                <a:srgbClr val="6E267B"/>
              </a:buClr>
              <a:buFont typeface="Arial" panose="020B0604020202020204" pitchFamily="34" charset="0"/>
              <a:buChar char="•"/>
            </a:pPr>
            <a:r>
              <a:rPr lang="en-AU" sz="2400" dirty="0">
                <a:solidFill>
                  <a:schemeClr val="tx1"/>
                </a:solidFill>
                <a:latin typeface="HelveticaNeueLT Std Lt"/>
              </a:rPr>
              <a:t>Stopping and considering the information</a:t>
            </a:r>
          </a:p>
        </p:txBody>
      </p:sp>
      <p:pic>
        <p:nvPicPr>
          <p:cNvPr id="6" name="Picture 5">
            <a:extLst>
              <a:ext uri="{FF2B5EF4-FFF2-40B4-BE49-F238E27FC236}">
                <a16:creationId xmlns:a16="http://schemas.microsoft.com/office/drawing/2014/main" id="{E8A6B0E0-C685-1C16-2692-9D78F7BF3011}"/>
              </a:ext>
            </a:extLst>
          </p:cNvPr>
          <p:cNvPicPr>
            <a:picLocks noChangeAspect="1"/>
          </p:cNvPicPr>
          <p:nvPr/>
        </p:nvPicPr>
        <p:blipFill rotWithShape="1">
          <a:blip r:embed="rId2">
            <a:extLst>
              <a:ext uri="{28A0092B-C50C-407E-A947-70E740481C1C}">
                <a14:useLocalDpi xmlns:a14="http://schemas.microsoft.com/office/drawing/2010/main" val="0"/>
              </a:ext>
            </a:extLst>
          </a:blip>
          <a:srcRect t="7292" b="7292"/>
          <a:stretch/>
        </p:blipFill>
        <p:spPr>
          <a:xfrm>
            <a:off x="752401" y="1700808"/>
            <a:ext cx="5974436" cy="3523042"/>
          </a:xfrm>
          <a:prstGeom prst="rect">
            <a:avLst/>
          </a:prstGeom>
        </p:spPr>
      </p:pic>
    </p:spTree>
    <p:extLst>
      <p:ext uri="{BB962C8B-B14F-4D97-AF65-F5344CB8AC3E}">
        <p14:creationId xmlns:p14="http://schemas.microsoft.com/office/powerpoint/2010/main" val="2109603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9E0273B-4FC1-A5A4-7EDF-8B16838A541C}"/>
              </a:ext>
            </a:extLst>
          </p:cNvPr>
          <p:cNvSpPr txBox="1">
            <a:spLocks/>
          </p:cNvSpPr>
          <p:nvPr/>
        </p:nvSpPr>
        <p:spPr>
          <a:xfrm>
            <a:off x="630873" y="4288622"/>
            <a:ext cx="3101167" cy="263391"/>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a:r>
              <a:rPr lang="en-AU" sz="3200" dirty="0">
                <a:solidFill>
                  <a:schemeClr val="tx1"/>
                </a:solidFill>
              </a:rPr>
              <a:t>Check your enrolment or update your details</a:t>
            </a:r>
          </a:p>
        </p:txBody>
      </p:sp>
      <p:pic>
        <p:nvPicPr>
          <p:cNvPr id="3" name="Picture 2">
            <a:extLst>
              <a:ext uri="{FF2B5EF4-FFF2-40B4-BE49-F238E27FC236}">
                <a16:creationId xmlns:a16="http://schemas.microsoft.com/office/drawing/2014/main" id="{A988CDCC-4780-D0CD-D796-EADC58CDB9F8}"/>
              </a:ext>
            </a:extLst>
          </p:cNvPr>
          <p:cNvPicPr>
            <a:picLocks noChangeAspect="1"/>
          </p:cNvPicPr>
          <p:nvPr/>
        </p:nvPicPr>
        <p:blipFill>
          <a:blip r:embed="rId2"/>
          <a:stretch>
            <a:fillRect/>
          </a:stretch>
        </p:blipFill>
        <p:spPr>
          <a:xfrm>
            <a:off x="1437712" y="2205819"/>
            <a:ext cx="1310569" cy="1314908"/>
          </a:xfrm>
          <a:prstGeom prst="rect">
            <a:avLst/>
          </a:prstGeom>
        </p:spPr>
      </p:pic>
      <p:pic>
        <p:nvPicPr>
          <p:cNvPr id="4" name="Picture 3" descr="A qr code with black squares&#10;&#10;Description automatically generated with low confidence">
            <a:extLst>
              <a:ext uri="{FF2B5EF4-FFF2-40B4-BE49-F238E27FC236}">
                <a16:creationId xmlns:a16="http://schemas.microsoft.com/office/drawing/2014/main" id="{661011F0-335C-51C0-BEBA-FAA2AAD2E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035" y="2229910"/>
            <a:ext cx="1295580" cy="1290817"/>
          </a:xfrm>
          <a:prstGeom prst="rect">
            <a:avLst/>
          </a:prstGeom>
        </p:spPr>
      </p:pic>
      <p:sp>
        <p:nvSpPr>
          <p:cNvPr id="5" name="TextBox 4">
            <a:extLst>
              <a:ext uri="{FF2B5EF4-FFF2-40B4-BE49-F238E27FC236}">
                <a16:creationId xmlns:a16="http://schemas.microsoft.com/office/drawing/2014/main" id="{98A60331-B6BB-29E9-43D2-357A043D8F73}"/>
              </a:ext>
            </a:extLst>
          </p:cNvPr>
          <p:cNvSpPr txBox="1"/>
          <p:nvPr/>
        </p:nvSpPr>
        <p:spPr>
          <a:xfrm>
            <a:off x="4922520" y="4559502"/>
            <a:ext cx="2346960" cy="1077218"/>
          </a:xfrm>
          <a:prstGeom prst="rect">
            <a:avLst/>
          </a:prstGeom>
          <a:noFill/>
        </p:spPr>
        <p:txBody>
          <a:bodyPr wrap="square" rtlCol="0">
            <a:spAutoFit/>
          </a:bodyPr>
          <a:lstStyle/>
          <a:p>
            <a:pPr algn="ctr"/>
            <a:r>
              <a:rPr lang="en-AU" sz="3200" dirty="0">
                <a:latin typeface="HelveticaNeueLT Std Thin" panose="020B0403020202020204" pitchFamily="34" charset="0"/>
                <a:ea typeface="+mj-ea"/>
                <a:cs typeface="+mj-cs"/>
              </a:rPr>
              <a:t>Translated</a:t>
            </a:r>
            <a:r>
              <a:rPr lang="en-AU" sz="3200" dirty="0"/>
              <a:t> </a:t>
            </a:r>
            <a:r>
              <a:rPr lang="en-AU" sz="3200" dirty="0">
                <a:latin typeface="HelveticaNeueLT Std Thin" panose="020B0403020202020204" pitchFamily="34" charset="0"/>
                <a:ea typeface="+mj-ea"/>
                <a:cs typeface="+mj-cs"/>
              </a:rPr>
              <a:t>information</a:t>
            </a:r>
          </a:p>
        </p:txBody>
      </p:sp>
      <p:sp>
        <p:nvSpPr>
          <p:cNvPr id="7" name="TextBox 6">
            <a:extLst>
              <a:ext uri="{FF2B5EF4-FFF2-40B4-BE49-F238E27FC236}">
                <a16:creationId xmlns:a16="http://schemas.microsoft.com/office/drawing/2014/main" id="{E8557B76-8BBA-5483-950B-E65DC4325F88}"/>
              </a:ext>
            </a:extLst>
          </p:cNvPr>
          <p:cNvSpPr txBox="1"/>
          <p:nvPr/>
        </p:nvSpPr>
        <p:spPr>
          <a:xfrm>
            <a:off x="8303665" y="4559502"/>
            <a:ext cx="2946400" cy="1077218"/>
          </a:xfrm>
          <a:prstGeom prst="rect">
            <a:avLst/>
          </a:prstGeom>
          <a:noFill/>
        </p:spPr>
        <p:txBody>
          <a:bodyPr wrap="square" rtlCol="0">
            <a:spAutoFit/>
          </a:bodyPr>
          <a:lstStyle/>
          <a:p>
            <a:pPr algn="ctr"/>
            <a:r>
              <a:rPr lang="en-AU" sz="3200" dirty="0">
                <a:latin typeface="HelveticaNeueLT Std Thin" panose="020B0403020202020204" pitchFamily="34" charset="0"/>
                <a:ea typeface="+mj-ea"/>
                <a:cs typeface="+mj-cs"/>
              </a:rPr>
              <a:t>Find</a:t>
            </a:r>
            <a:r>
              <a:rPr lang="en-AU" sz="3200" dirty="0"/>
              <a:t> </a:t>
            </a:r>
            <a:r>
              <a:rPr lang="en-AU" sz="3200" dirty="0">
                <a:latin typeface="HelveticaNeueLT Std Thin" panose="020B0403020202020204" pitchFamily="34" charset="0"/>
                <a:ea typeface="+mj-ea"/>
                <a:cs typeface="+mj-cs"/>
              </a:rPr>
              <a:t>your</a:t>
            </a:r>
            <a:r>
              <a:rPr lang="en-AU" sz="3200" dirty="0"/>
              <a:t> </a:t>
            </a:r>
            <a:r>
              <a:rPr lang="en-AU" sz="3200" dirty="0">
                <a:latin typeface="HelveticaNeueLT Std Thin" panose="020B0403020202020204" pitchFamily="34" charset="0"/>
                <a:ea typeface="+mj-ea"/>
                <a:cs typeface="+mj-cs"/>
              </a:rPr>
              <a:t>electorate</a:t>
            </a:r>
          </a:p>
        </p:txBody>
      </p:sp>
      <p:pic>
        <p:nvPicPr>
          <p:cNvPr id="8" name="Picture 7" descr="A qr code on a white background&#10;&#10;Description automatically generated">
            <a:extLst>
              <a:ext uri="{FF2B5EF4-FFF2-40B4-BE49-F238E27FC236}">
                <a16:creationId xmlns:a16="http://schemas.microsoft.com/office/drawing/2014/main" id="{69954E3B-A7B0-75BD-53FF-CB1966250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9411" y="2211212"/>
            <a:ext cx="1314908" cy="1314908"/>
          </a:xfrm>
          <a:prstGeom prst="rect">
            <a:avLst/>
          </a:prstGeom>
        </p:spPr>
      </p:pic>
      <p:sp>
        <p:nvSpPr>
          <p:cNvPr id="9" name="Rectangle 8">
            <a:extLst>
              <a:ext uri="{FF2B5EF4-FFF2-40B4-BE49-F238E27FC236}">
                <a16:creationId xmlns:a16="http://schemas.microsoft.com/office/drawing/2014/main" id="{7E96985F-C6BB-4DC5-A662-E2E70CEFF3B4}"/>
              </a:ext>
            </a:extLst>
          </p:cNvPr>
          <p:cNvSpPr/>
          <p:nvPr/>
        </p:nvSpPr>
        <p:spPr>
          <a:xfrm>
            <a:off x="1046480" y="1788160"/>
            <a:ext cx="2712720" cy="4429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1" name="Rectangle 10">
            <a:extLst>
              <a:ext uri="{FF2B5EF4-FFF2-40B4-BE49-F238E27FC236}">
                <a16:creationId xmlns:a16="http://schemas.microsoft.com/office/drawing/2014/main" id="{04E05B6E-5A1E-FA44-25A9-24AC34DE65CB}"/>
              </a:ext>
            </a:extLst>
          </p:cNvPr>
          <p:cNvSpPr/>
          <p:nvPr/>
        </p:nvSpPr>
        <p:spPr>
          <a:xfrm>
            <a:off x="975362" y="1788160"/>
            <a:ext cx="2692398" cy="451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4" name="TextBox 13">
            <a:extLst>
              <a:ext uri="{FF2B5EF4-FFF2-40B4-BE49-F238E27FC236}">
                <a16:creationId xmlns:a16="http://schemas.microsoft.com/office/drawing/2014/main" id="{B6E1EA40-B7C6-7F4F-93E7-E5A5E01A4C6D}"/>
              </a:ext>
            </a:extLst>
          </p:cNvPr>
          <p:cNvSpPr txBox="1"/>
          <p:nvPr/>
        </p:nvSpPr>
        <p:spPr>
          <a:xfrm>
            <a:off x="259080" y="429637"/>
            <a:ext cx="11673840" cy="769441"/>
          </a:xfrm>
          <a:prstGeom prst="rect">
            <a:avLst/>
          </a:prstGeom>
          <a:noFill/>
        </p:spPr>
        <p:txBody>
          <a:bodyPr wrap="square" rtlCol="0">
            <a:spAutoFit/>
          </a:bodyPr>
          <a:lstStyle/>
          <a:p>
            <a:pPr algn="ctr"/>
            <a:r>
              <a:rPr lang="en-AU" sz="4400" b="1" dirty="0"/>
              <a:t>Scan the QR codes for more information. </a:t>
            </a:r>
          </a:p>
        </p:txBody>
      </p:sp>
      <p:sp>
        <p:nvSpPr>
          <p:cNvPr id="15" name="Rectangle 14">
            <a:extLst>
              <a:ext uri="{FF2B5EF4-FFF2-40B4-BE49-F238E27FC236}">
                <a16:creationId xmlns:a16="http://schemas.microsoft.com/office/drawing/2014/main" id="{1EE6F977-91DA-1D09-2EE8-2F75D3E312AE}"/>
              </a:ext>
            </a:extLst>
          </p:cNvPr>
          <p:cNvSpPr/>
          <p:nvPr/>
        </p:nvSpPr>
        <p:spPr>
          <a:xfrm>
            <a:off x="825097" y="1542689"/>
            <a:ext cx="271272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6" name="Rectangle 15">
            <a:extLst>
              <a:ext uri="{FF2B5EF4-FFF2-40B4-BE49-F238E27FC236}">
                <a16:creationId xmlns:a16="http://schemas.microsoft.com/office/drawing/2014/main" id="{A093BD95-AA5E-A9C2-F6FD-359877131829}"/>
              </a:ext>
            </a:extLst>
          </p:cNvPr>
          <p:cNvSpPr/>
          <p:nvPr/>
        </p:nvSpPr>
        <p:spPr>
          <a:xfrm>
            <a:off x="4671465" y="1542689"/>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7" name="Rectangle 16">
            <a:extLst>
              <a:ext uri="{FF2B5EF4-FFF2-40B4-BE49-F238E27FC236}">
                <a16:creationId xmlns:a16="http://schemas.microsoft.com/office/drawing/2014/main" id="{FD768B16-F450-4A46-F90F-9DE574A57385}"/>
              </a:ext>
            </a:extLst>
          </p:cNvPr>
          <p:cNvSpPr/>
          <p:nvPr/>
        </p:nvSpPr>
        <p:spPr>
          <a:xfrm>
            <a:off x="8420505" y="1542689"/>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8" name="Rectangle 17">
            <a:extLst>
              <a:ext uri="{FF2B5EF4-FFF2-40B4-BE49-F238E27FC236}">
                <a16:creationId xmlns:a16="http://schemas.microsoft.com/office/drawing/2014/main" id="{71BD1D9E-7821-0F15-1392-2D074161C1AA}"/>
              </a:ext>
            </a:extLst>
          </p:cNvPr>
          <p:cNvSpPr/>
          <p:nvPr/>
        </p:nvSpPr>
        <p:spPr>
          <a:xfrm>
            <a:off x="851215" y="1641918"/>
            <a:ext cx="2712720" cy="49207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Tree>
    <p:extLst>
      <p:ext uri="{BB962C8B-B14F-4D97-AF65-F5344CB8AC3E}">
        <p14:creationId xmlns:p14="http://schemas.microsoft.com/office/powerpoint/2010/main" val="259771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6EEE29D-E061-E901-A611-4F50753A99C0}"/>
              </a:ext>
            </a:extLst>
          </p:cNvPr>
          <p:cNvSpPr>
            <a:spLocks noGrp="1"/>
          </p:cNvSpPr>
          <p:nvPr>
            <p:ph type="title"/>
          </p:nvPr>
        </p:nvSpPr>
        <p:spPr>
          <a:xfrm>
            <a:off x="556403" y="522410"/>
            <a:ext cx="7086600" cy="1356360"/>
          </a:xfrm>
        </p:spPr>
        <p:txBody>
          <a:bodyPr>
            <a:normAutofit fontScale="90000"/>
          </a:bodyPr>
          <a:lstStyle/>
          <a:p>
            <a:r>
              <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t>The plan for today’s session:</a:t>
            </a:r>
            <a:br>
              <a:rPr kumimoji="0" lang="en-AU" sz="4400" b="1"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rPr>
            </a:br>
            <a:endParaRPr lang="en-AU" dirty="0">
              <a:solidFill>
                <a:schemeClr val="tx1"/>
              </a:solidFill>
            </a:endParaRPr>
          </a:p>
        </p:txBody>
      </p:sp>
      <p:sp>
        <p:nvSpPr>
          <p:cNvPr id="7" name="TextBox 6">
            <a:extLst>
              <a:ext uri="{FF2B5EF4-FFF2-40B4-BE49-F238E27FC236}">
                <a16:creationId xmlns:a16="http://schemas.microsoft.com/office/drawing/2014/main" id="{53AB67EF-8C67-5E14-BF52-FD6A356D2669}"/>
              </a:ext>
            </a:extLst>
          </p:cNvPr>
          <p:cNvSpPr txBox="1"/>
          <p:nvPr/>
        </p:nvSpPr>
        <p:spPr>
          <a:xfrm>
            <a:off x="1435806" y="3258355"/>
            <a:ext cx="1291658" cy="344710"/>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Why vote?</a:t>
            </a:r>
            <a:endParaRPr lang="en-AU" sz="2000" b="1" dirty="0">
              <a:latin typeface="Calibri" panose="020F0502020204030204" pitchFamily="34" charset="0"/>
              <a:ea typeface="Calibri" panose="020F0502020204030204" pitchFamily="34" charset="0"/>
            </a:endParaRPr>
          </a:p>
        </p:txBody>
      </p:sp>
      <p:grpSp>
        <p:nvGrpSpPr>
          <p:cNvPr id="8" name="Group 7">
            <a:extLst>
              <a:ext uri="{FF2B5EF4-FFF2-40B4-BE49-F238E27FC236}">
                <a16:creationId xmlns:a16="http://schemas.microsoft.com/office/drawing/2014/main" id="{41C8B13B-D30E-CCA9-7B84-D3E3483296C3}"/>
              </a:ext>
            </a:extLst>
          </p:cNvPr>
          <p:cNvGrpSpPr/>
          <p:nvPr/>
        </p:nvGrpSpPr>
        <p:grpSpPr>
          <a:xfrm>
            <a:off x="1445611" y="1567515"/>
            <a:ext cx="1272048" cy="1272048"/>
            <a:chOff x="1484014" y="1640720"/>
            <a:chExt cx="1272048" cy="1272048"/>
          </a:xfrm>
        </p:grpSpPr>
        <p:sp>
          <p:nvSpPr>
            <p:cNvPr id="9" name="Oval 8">
              <a:extLst>
                <a:ext uri="{FF2B5EF4-FFF2-40B4-BE49-F238E27FC236}">
                  <a16:creationId xmlns:a16="http://schemas.microsoft.com/office/drawing/2014/main" id="{34279F29-8732-BF43-9C5F-3F868D01CC16}"/>
                </a:ext>
              </a:extLst>
            </p:cNvPr>
            <p:cNvSpPr>
              <a:spLocks/>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0" name="Graphic 9">
              <a:extLst>
                <a:ext uri="{FF2B5EF4-FFF2-40B4-BE49-F238E27FC236}">
                  <a16:creationId xmlns:a16="http://schemas.microsoft.com/office/drawing/2014/main" id="{7EE6AE42-32D2-A400-231D-6F185040B66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11" name="TextBox 10">
            <a:extLst>
              <a:ext uri="{FF2B5EF4-FFF2-40B4-BE49-F238E27FC236}">
                <a16:creationId xmlns:a16="http://schemas.microsoft.com/office/drawing/2014/main" id="{56D89F34-5431-C64C-AD38-F2747C8A9DAD}"/>
              </a:ext>
            </a:extLst>
          </p:cNvPr>
          <p:cNvSpPr txBox="1"/>
          <p:nvPr/>
        </p:nvSpPr>
        <p:spPr>
          <a:xfrm>
            <a:off x="4324412" y="3135245"/>
            <a:ext cx="113737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Enrolling to vote</a:t>
            </a:r>
            <a:endParaRPr lang="en-AU" sz="2000" b="1" dirty="0">
              <a:latin typeface="Calibri" panose="020F0502020204030204" pitchFamily="34" charset="0"/>
              <a:ea typeface="Calibri" panose="020F0502020204030204" pitchFamily="34" charset="0"/>
            </a:endParaRPr>
          </a:p>
        </p:txBody>
      </p:sp>
      <p:grpSp>
        <p:nvGrpSpPr>
          <p:cNvPr id="12" name="Group 11">
            <a:extLst>
              <a:ext uri="{FF2B5EF4-FFF2-40B4-BE49-F238E27FC236}">
                <a16:creationId xmlns:a16="http://schemas.microsoft.com/office/drawing/2014/main" id="{8B9665B9-5311-5F9B-F70C-C76C36C3FB5C}"/>
              </a:ext>
            </a:extLst>
          </p:cNvPr>
          <p:cNvGrpSpPr/>
          <p:nvPr/>
        </p:nvGrpSpPr>
        <p:grpSpPr>
          <a:xfrm>
            <a:off x="4257074" y="1567515"/>
            <a:ext cx="1272048" cy="1272048"/>
            <a:chOff x="4244629" y="1594159"/>
            <a:chExt cx="1272048" cy="1272048"/>
          </a:xfrm>
        </p:grpSpPr>
        <p:sp>
          <p:nvSpPr>
            <p:cNvPr id="13" name="Oval 12">
              <a:extLst>
                <a:ext uri="{FF2B5EF4-FFF2-40B4-BE49-F238E27FC236}">
                  <a16:creationId xmlns:a16="http://schemas.microsoft.com/office/drawing/2014/main" id="{EF7677F8-5337-95DC-7267-4436A81D1F13}"/>
                </a:ext>
              </a:extLst>
            </p:cNvPr>
            <p:cNvSpPr>
              <a:spLocks/>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4" name="Graphic 13">
              <a:extLst>
                <a:ext uri="{FF2B5EF4-FFF2-40B4-BE49-F238E27FC236}">
                  <a16:creationId xmlns:a16="http://schemas.microsoft.com/office/drawing/2014/main" id="{DD3877E1-7253-F8D6-40A7-5B7341C890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5" name="TextBox 14">
            <a:extLst>
              <a:ext uri="{FF2B5EF4-FFF2-40B4-BE49-F238E27FC236}">
                <a16:creationId xmlns:a16="http://schemas.microsoft.com/office/drawing/2014/main" id="{8CCD663B-FEEF-8AE1-183D-3E57BAF533FC}"/>
              </a:ext>
            </a:extLst>
          </p:cNvPr>
          <p:cNvSpPr txBox="1"/>
          <p:nvPr/>
        </p:nvSpPr>
        <p:spPr>
          <a:xfrm>
            <a:off x="9175480" y="3012134"/>
            <a:ext cx="1930505" cy="837152"/>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House of Representatives</a:t>
            </a:r>
            <a:endParaRPr lang="en-AU" sz="2000" b="1" dirty="0">
              <a:latin typeface="Calibri" panose="020F0502020204030204" pitchFamily="34" charset="0"/>
              <a:ea typeface="Calibri" panose="020F0502020204030204" pitchFamily="34" charset="0"/>
            </a:endParaRPr>
          </a:p>
        </p:txBody>
      </p:sp>
      <p:grpSp>
        <p:nvGrpSpPr>
          <p:cNvPr id="16" name="Group 15">
            <a:extLst>
              <a:ext uri="{FF2B5EF4-FFF2-40B4-BE49-F238E27FC236}">
                <a16:creationId xmlns:a16="http://schemas.microsoft.com/office/drawing/2014/main" id="{120890BF-DD02-10E6-3992-0885C2FB6B85}"/>
              </a:ext>
            </a:extLst>
          </p:cNvPr>
          <p:cNvGrpSpPr/>
          <p:nvPr/>
        </p:nvGrpSpPr>
        <p:grpSpPr>
          <a:xfrm>
            <a:off x="9504708" y="1567515"/>
            <a:ext cx="1272048" cy="1272048"/>
            <a:chOff x="9549341" y="1502099"/>
            <a:chExt cx="1272048" cy="1272048"/>
          </a:xfrm>
        </p:grpSpPr>
        <p:sp>
          <p:nvSpPr>
            <p:cNvPr id="17" name="Oval 16">
              <a:extLst>
                <a:ext uri="{FF2B5EF4-FFF2-40B4-BE49-F238E27FC236}">
                  <a16:creationId xmlns:a16="http://schemas.microsoft.com/office/drawing/2014/main" id="{A8C38A3D-D481-9E75-C99E-C4D193F1E1DF}"/>
                </a:ext>
              </a:extLst>
            </p:cNvPr>
            <p:cNvSpPr>
              <a:spLocks/>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18" name="Graphic 17">
              <a:extLst>
                <a:ext uri="{FF2B5EF4-FFF2-40B4-BE49-F238E27FC236}">
                  <a16:creationId xmlns:a16="http://schemas.microsoft.com/office/drawing/2014/main" id="{E232505A-EA4E-A4D9-D660-FD821F5E1C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9" name="Group 18">
            <a:extLst>
              <a:ext uri="{FF2B5EF4-FFF2-40B4-BE49-F238E27FC236}">
                <a16:creationId xmlns:a16="http://schemas.microsoft.com/office/drawing/2014/main" id="{5B16BB84-F45D-E6BE-5891-60459695CE38}"/>
              </a:ext>
            </a:extLst>
          </p:cNvPr>
          <p:cNvGrpSpPr/>
          <p:nvPr/>
        </p:nvGrpSpPr>
        <p:grpSpPr>
          <a:xfrm>
            <a:off x="1445611" y="3981108"/>
            <a:ext cx="1272048" cy="1272048"/>
            <a:chOff x="1450147" y="4041907"/>
            <a:chExt cx="1272048" cy="1272048"/>
          </a:xfrm>
        </p:grpSpPr>
        <p:sp>
          <p:nvSpPr>
            <p:cNvPr id="20" name="Oval 19">
              <a:extLst>
                <a:ext uri="{FF2B5EF4-FFF2-40B4-BE49-F238E27FC236}">
                  <a16:creationId xmlns:a16="http://schemas.microsoft.com/office/drawing/2014/main" id="{BBB465E5-AF3F-6991-7E96-0DF19ED40DA4}"/>
                </a:ext>
              </a:extLst>
            </p:cNvPr>
            <p:cNvSpPr>
              <a:spLocks/>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1" name="Graphic 20">
              <a:extLst>
                <a:ext uri="{FF2B5EF4-FFF2-40B4-BE49-F238E27FC236}">
                  <a16:creationId xmlns:a16="http://schemas.microsoft.com/office/drawing/2014/main" id="{5DE3DBB0-7932-003D-9E9E-7FAF2D917EB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2" name="TextBox 21">
            <a:extLst>
              <a:ext uri="{FF2B5EF4-FFF2-40B4-BE49-F238E27FC236}">
                <a16:creationId xmlns:a16="http://schemas.microsoft.com/office/drawing/2014/main" id="{1CC7162F-9817-1C91-CCA3-D0FFE724E5BD}"/>
              </a:ext>
            </a:extLst>
          </p:cNvPr>
          <p:cNvSpPr txBox="1"/>
          <p:nvPr/>
        </p:nvSpPr>
        <p:spPr>
          <a:xfrm>
            <a:off x="1186220" y="5440267"/>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Voting in the Senate</a:t>
            </a:r>
            <a:endParaRPr lang="en-AU" sz="2000" b="1" dirty="0">
              <a:latin typeface="Calibri" panose="020F0502020204030204" pitchFamily="34" charset="0"/>
              <a:ea typeface="Calibri" panose="020F0502020204030204" pitchFamily="34" charset="0"/>
            </a:endParaRPr>
          </a:p>
        </p:txBody>
      </p:sp>
      <p:sp>
        <p:nvSpPr>
          <p:cNvPr id="23" name="TextBox 22">
            <a:extLst>
              <a:ext uri="{FF2B5EF4-FFF2-40B4-BE49-F238E27FC236}">
                <a16:creationId xmlns:a16="http://schemas.microsoft.com/office/drawing/2014/main" id="{BCD8987B-208D-02B9-A6C5-7412E7535825}"/>
              </a:ext>
            </a:extLst>
          </p:cNvPr>
          <p:cNvSpPr txBox="1"/>
          <p:nvPr/>
        </p:nvSpPr>
        <p:spPr>
          <a:xfrm>
            <a:off x="4132257" y="5440267"/>
            <a:ext cx="1521683"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Forming Government</a:t>
            </a:r>
            <a:endParaRPr lang="en-AU" sz="2000" b="1" dirty="0">
              <a:latin typeface="Calibri" panose="020F0502020204030204" pitchFamily="34" charset="0"/>
              <a:ea typeface="Calibri" panose="020F0502020204030204" pitchFamily="34" charset="0"/>
            </a:endParaRPr>
          </a:p>
        </p:txBody>
      </p:sp>
      <p:grpSp>
        <p:nvGrpSpPr>
          <p:cNvPr id="24" name="Group 23">
            <a:extLst>
              <a:ext uri="{FF2B5EF4-FFF2-40B4-BE49-F238E27FC236}">
                <a16:creationId xmlns:a16="http://schemas.microsoft.com/office/drawing/2014/main" id="{1FF429A4-08D2-6425-BFB4-B5BF6C81CAA4}"/>
              </a:ext>
            </a:extLst>
          </p:cNvPr>
          <p:cNvGrpSpPr/>
          <p:nvPr/>
        </p:nvGrpSpPr>
        <p:grpSpPr>
          <a:xfrm>
            <a:off x="4257074" y="3981108"/>
            <a:ext cx="1272048" cy="1272048"/>
            <a:chOff x="4217906" y="3920310"/>
            <a:chExt cx="1272048" cy="1272048"/>
          </a:xfrm>
        </p:grpSpPr>
        <p:sp>
          <p:nvSpPr>
            <p:cNvPr id="25" name="Oval 24">
              <a:extLst>
                <a:ext uri="{FF2B5EF4-FFF2-40B4-BE49-F238E27FC236}">
                  <a16:creationId xmlns:a16="http://schemas.microsoft.com/office/drawing/2014/main" id="{434AAC8E-ABE6-4E48-B0EE-872D9FFBEE65}"/>
                </a:ext>
              </a:extLst>
            </p:cNvPr>
            <p:cNvSpPr>
              <a:spLocks/>
            </p:cNvSpPr>
            <p:nvPr/>
          </p:nvSpPr>
          <p:spPr>
            <a:xfrm>
              <a:off x="4217906" y="392031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26" name="Picture 25" descr="A handshake with grey lines&#10;&#10;Description automatically generated">
              <a:extLst>
                <a:ext uri="{FF2B5EF4-FFF2-40B4-BE49-F238E27FC236}">
                  <a16:creationId xmlns:a16="http://schemas.microsoft.com/office/drawing/2014/main" id="{6131CD87-036B-87D9-F275-082652A689B7}"/>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25743" y1="37800" x2="25743" y2="37800"/>
                          <a14:foregroundMark x1="71641" y1="40950" x2="71641" y2="40950"/>
                        </a14:backgroundRemoval>
                      </a14:imgEffect>
                    </a14:imgLayer>
                  </a14:imgProps>
                </a:ext>
                <a:ext uri="{28A0092B-C50C-407E-A947-70E740481C1C}">
                  <a14:useLocalDpi xmlns:a14="http://schemas.microsoft.com/office/drawing/2010/main" val="0"/>
                </a:ext>
              </a:extLst>
            </a:blip>
            <a:srcRect l="10959" t="32150" r="18812" b="33201"/>
            <a:stretch/>
          </p:blipFill>
          <p:spPr>
            <a:xfrm>
              <a:off x="4290941" y="4237381"/>
              <a:ext cx="1096116" cy="764934"/>
            </a:xfrm>
            <a:prstGeom prst="rect">
              <a:avLst/>
            </a:prstGeom>
          </p:spPr>
        </p:pic>
      </p:grpSp>
      <p:sp>
        <p:nvSpPr>
          <p:cNvPr id="27" name="TextBox 26">
            <a:extLst>
              <a:ext uri="{FF2B5EF4-FFF2-40B4-BE49-F238E27FC236}">
                <a16:creationId xmlns:a16="http://schemas.microsoft.com/office/drawing/2014/main" id="{87516D4A-B876-1802-AE33-EBF4A3887D0F}"/>
              </a:ext>
            </a:extLst>
          </p:cNvPr>
          <p:cNvSpPr txBox="1"/>
          <p:nvPr/>
        </p:nvSpPr>
        <p:spPr>
          <a:xfrm>
            <a:off x="661371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Informing</a:t>
            </a:r>
            <a:br>
              <a:rPr lang="en-AU" sz="2000" dirty="0">
                <a:latin typeface="Calibri" panose="020F0502020204030204" pitchFamily="34" charset="0"/>
                <a:ea typeface="Calibri" panose="020F0502020204030204" pitchFamily="34" charset="0"/>
              </a:rPr>
            </a:br>
            <a:r>
              <a:rPr lang="en-AU" sz="2000" dirty="0">
                <a:latin typeface="Calibri" panose="020F0502020204030204" pitchFamily="34" charset="0"/>
                <a:ea typeface="Calibri" panose="020F0502020204030204" pitchFamily="34" charset="0"/>
              </a:rPr>
              <a:t>your vote</a:t>
            </a:r>
          </a:p>
        </p:txBody>
      </p:sp>
      <p:grpSp>
        <p:nvGrpSpPr>
          <p:cNvPr id="28" name="Group 27">
            <a:extLst>
              <a:ext uri="{FF2B5EF4-FFF2-40B4-BE49-F238E27FC236}">
                <a16:creationId xmlns:a16="http://schemas.microsoft.com/office/drawing/2014/main" id="{7AE6C013-3646-7D06-FB7C-EB265A9E306B}"/>
              </a:ext>
            </a:extLst>
          </p:cNvPr>
          <p:cNvGrpSpPr/>
          <p:nvPr/>
        </p:nvGrpSpPr>
        <p:grpSpPr>
          <a:xfrm>
            <a:off x="6856998" y="3981108"/>
            <a:ext cx="1272048" cy="1272048"/>
            <a:chOff x="6878604" y="3954135"/>
            <a:chExt cx="1272048" cy="1272048"/>
          </a:xfrm>
        </p:grpSpPr>
        <p:sp>
          <p:nvSpPr>
            <p:cNvPr id="29" name="Oval 28">
              <a:extLst>
                <a:ext uri="{FF2B5EF4-FFF2-40B4-BE49-F238E27FC236}">
                  <a16:creationId xmlns:a16="http://schemas.microsoft.com/office/drawing/2014/main" id="{86E5C0BA-116D-4591-1A9E-9DBC52320BCB}"/>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0" name="Graphic 29">
              <a:extLst>
                <a:ext uri="{FF2B5EF4-FFF2-40B4-BE49-F238E27FC236}">
                  <a16:creationId xmlns:a16="http://schemas.microsoft.com/office/drawing/2014/main" id="{ED5B29C0-2550-E947-62AB-AC9B058212C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1746" y="4159077"/>
              <a:ext cx="833322" cy="897423"/>
            </a:xfrm>
            <a:prstGeom prst="rect">
              <a:avLst/>
            </a:prstGeom>
          </p:spPr>
        </p:pic>
      </p:grpSp>
      <p:grpSp>
        <p:nvGrpSpPr>
          <p:cNvPr id="31" name="Group 30">
            <a:extLst>
              <a:ext uri="{FF2B5EF4-FFF2-40B4-BE49-F238E27FC236}">
                <a16:creationId xmlns:a16="http://schemas.microsoft.com/office/drawing/2014/main" id="{E279726C-8BDF-3F83-598A-412B687611F5}"/>
              </a:ext>
            </a:extLst>
          </p:cNvPr>
          <p:cNvGrpSpPr/>
          <p:nvPr/>
        </p:nvGrpSpPr>
        <p:grpSpPr>
          <a:xfrm>
            <a:off x="9504708" y="3981108"/>
            <a:ext cx="1272048" cy="1272048"/>
            <a:chOff x="9554111" y="3968090"/>
            <a:chExt cx="1272048" cy="1272048"/>
          </a:xfrm>
        </p:grpSpPr>
        <p:sp>
          <p:nvSpPr>
            <p:cNvPr id="32" name="Oval 31">
              <a:extLst>
                <a:ext uri="{FF2B5EF4-FFF2-40B4-BE49-F238E27FC236}">
                  <a16:creationId xmlns:a16="http://schemas.microsoft.com/office/drawing/2014/main" id="{F9B555F4-5428-19A6-EB7E-644BB86AC187}"/>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3" name="Graphic 32">
              <a:extLst>
                <a:ext uri="{FF2B5EF4-FFF2-40B4-BE49-F238E27FC236}">
                  <a16:creationId xmlns:a16="http://schemas.microsoft.com/office/drawing/2014/main" id="{6AFEFE05-32A5-52B6-E9CA-FB47677AD05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783008" y="4135072"/>
              <a:ext cx="856880" cy="921428"/>
            </a:xfrm>
            <a:prstGeom prst="rect">
              <a:avLst/>
            </a:prstGeom>
          </p:spPr>
        </p:pic>
      </p:grpSp>
      <p:sp>
        <p:nvSpPr>
          <p:cNvPr id="34" name="TextBox 33">
            <a:extLst>
              <a:ext uri="{FF2B5EF4-FFF2-40B4-BE49-F238E27FC236}">
                <a16:creationId xmlns:a16="http://schemas.microsoft.com/office/drawing/2014/main" id="{A937CAF2-9976-20A9-A8A6-741CAD9B0F45}"/>
              </a:ext>
            </a:extLst>
          </p:cNvPr>
          <p:cNvSpPr txBox="1"/>
          <p:nvPr/>
        </p:nvSpPr>
        <p:spPr>
          <a:xfrm>
            <a:off x="9261426" y="5440267"/>
            <a:ext cx="1758612" cy="590931"/>
          </a:xfrm>
          <a:prstGeom prst="rect">
            <a:avLst/>
          </a:prstGeom>
          <a:noFill/>
        </p:spPr>
        <p:txBody>
          <a:bodyPr wrap="square" rtlCol="0">
            <a:spAutoFit/>
          </a:bodyPr>
          <a:lstStyle/>
          <a:p>
            <a:pPr algn="ctr" defTabSz="457200">
              <a:lnSpc>
                <a:spcPct val="80000"/>
              </a:lnSpc>
            </a:pPr>
            <a:r>
              <a:rPr lang="en-AU" sz="2000" b="1" dirty="0">
                <a:latin typeface="Calibri" panose="020F0502020204030204" pitchFamily="34" charset="0"/>
                <a:ea typeface="Calibri" panose="020F0502020204030204" pitchFamily="34" charset="0"/>
              </a:rPr>
              <a:t>Working</a:t>
            </a:r>
            <a:r>
              <a:rPr lang="en-AU" sz="2000" dirty="0">
                <a:latin typeface="Calibri" panose="020F0502020204030204" pitchFamily="34" charset="0"/>
                <a:ea typeface="Calibri" panose="020F0502020204030204" pitchFamily="34" charset="0"/>
              </a:rPr>
              <a:t> at elections</a:t>
            </a:r>
          </a:p>
        </p:txBody>
      </p:sp>
      <p:sp>
        <p:nvSpPr>
          <p:cNvPr id="35" name="TextBox 34">
            <a:extLst>
              <a:ext uri="{FF2B5EF4-FFF2-40B4-BE49-F238E27FC236}">
                <a16:creationId xmlns:a16="http://schemas.microsoft.com/office/drawing/2014/main" id="{1EAD8B7B-4CE3-FF66-99A7-A1CA932FA9FA}"/>
              </a:ext>
            </a:extLst>
          </p:cNvPr>
          <p:cNvSpPr txBox="1"/>
          <p:nvPr/>
        </p:nvSpPr>
        <p:spPr>
          <a:xfrm>
            <a:off x="6597607" y="3135245"/>
            <a:ext cx="1790830" cy="590931"/>
          </a:xfrm>
          <a:prstGeom prst="rect">
            <a:avLst/>
          </a:prstGeom>
          <a:noFill/>
        </p:spPr>
        <p:txBody>
          <a:bodyPr wrap="square" rtlCol="0">
            <a:spAutoFit/>
          </a:bodyPr>
          <a:lstStyle/>
          <a:p>
            <a:pPr algn="ctr" defTabSz="457200">
              <a:lnSpc>
                <a:spcPct val="80000"/>
              </a:lnSpc>
            </a:pPr>
            <a:r>
              <a:rPr lang="en-AU" sz="2000" dirty="0">
                <a:latin typeface="Calibri" panose="020F0502020204030204" pitchFamily="34" charset="0"/>
                <a:ea typeface="Calibri" panose="020F0502020204030204" pitchFamily="34" charset="0"/>
              </a:rPr>
              <a:t>Levels of government</a:t>
            </a:r>
            <a:endParaRPr lang="en-AU" sz="2000" b="1" dirty="0">
              <a:latin typeface="Calibri" panose="020F0502020204030204" pitchFamily="34" charset="0"/>
              <a:ea typeface="Calibri" panose="020F0502020204030204" pitchFamily="34" charset="0"/>
            </a:endParaRPr>
          </a:p>
        </p:txBody>
      </p:sp>
      <p:grpSp>
        <p:nvGrpSpPr>
          <p:cNvPr id="36" name="Group 35">
            <a:extLst>
              <a:ext uri="{FF2B5EF4-FFF2-40B4-BE49-F238E27FC236}">
                <a16:creationId xmlns:a16="http://schemas.microsoft.com/office/drawing/2014/main" id="{5A94E261-B9BB-30F3-3253-E279C482A9CC}"/>
              </a:ext>
            </a:extLst>
          </p:cNvPr>
          <p:cNvGrpSpPr/>
          <p:nvPr/>
        </p:nvGrpSpPr>
        <p:grpSpPr>
          <a:xfrm>
            <a:off x="6856998" y="1567515"/>
            <a:ext cx="1272048" cy="1272048"/>
            <a:chOff x="6840443" y="1502847"/>
            <a:chExt cx="1272048" cy="1272048"/>
          </a:xfrm>
        </p:grpSpPr>
        <p:sp>
          <p:nvSpPr>
            <p:cNvPr id="37" name="Oval 36">
              <a:extLst>
                <a:ext uri="{FF2B5EF4-FFF2-40B4-BE49-F238E27FC236}">
                  <a16:creationId xmlns:a16="http://schemas.microsoft.com/office/drawing/2014/main" id="{6C59146C-5445-68BA-C000-D98795A29CDE}"/>
                </a:ext>
              </a:extLst>
            </p:cNvPr>
            <p:cNvSpPr>
              <a:spLocks/>
            </p:cNvSpPr>
            <p:nvPr/>
          </p:nvSpPr>
          <p:spPr>
            <a:xfrm>
              <a:off x="6840443" y="1502847"/>
              <a:ext cx="1272048" cy="1272048"/>
            </a:xfrm>
            <a:prstGeom prst="ellipse">
              <a:avLst/>
            </a:prstGeom>
            <a:solidFill>
              <a:srgbClr val="E6E6E6"/>
            </a:solidFill>
            <a:ln w="1905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effectLst/>
                <a:uLnTx/>
                <a:uFillTx/>
                <a:latin typeface="HelveticaNeueLT Std Lt"/>
                <a:ea typeface="+mn-ea"/>
                <a:cs typeface="+mn-cs"/>
              </a:endParaRPr>
            </a:p>
          </p:txBody>
        </p:sp>
        <p:pic>
          <p:nvPicPr>
            <p:cNvPr id="38" name="Picture 37" descr="A white building with a flag on top&#10;&#10;Description automatically generated">
              <a:extLst>
                <a:ext uri="{FF2B5EF4-FFF2-40B4-BE49-F238E27FC236}">
                  <a16:creationId xmlns:a16="http://schemas.microsoft.com/office/drawing/2014/main" id="{152DF7A1-E658-395F-3898-2DAA4242C19C}"/>
                </a:ext>
              </a:extLst>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p:blipFill>
          <p:spPr>
            <a:xfrm>
              <a:off x="6989969" y="1669858"/>
              <a:ext cx="972994" cy="815103"/>
            </a:xfrm>
            <a:prstGeom prst="rect">
              <a:avLst/>
            </a:prstGeom>
          </p:spPr>
        </p:pic>
      </p:grpSp>
    </p:spTree>
    <p:extLst>
      <p:ext uri="{BB962C8B-B14F-4D97-AF65-F5344CB8AC3E}">
        <p14:creationId xmlns:p14="http://schemas.microsoft.com/office/powerpoint/2010/main" val="833532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952E542-B2F5-F3FF-0887-E0F53C2FBA30}"/>
              </a:ext>
            </a:extLst>
          </p:cNvPr>
          <p:cNvSpPr>
            <a:spLocks noGrp="1"/>
          </p:cNvSpPr>
          <p:nvPr>
            <p:ph type="title"/>
          </p:nvPr>
        </p:nvSpPr>
        <p:spPr>
          <a:xfrm>
            <a:off x="1143001" y="393015"/>
            <a:ext cx="7086600" cy="1356360"/>
          </a:xfrm>
        </p:spPr>
        <p:txBody>
          <a:bodyPr/>
          <a:lstStyle/>
          <a:p>
            <a:r>
              <a:rPr lang="en-AU" dirty="0"/>
              <a:t>Why vote?</a:t>
            </a:r>
          </a:p>
        </p:txBody>
      </p:sp>
      <p:sp>
        <p:nvSpPr>
          <p:cNvPr id="5" name="Content Placeholder 2">
            <a:extLst>
              <a:ext uri="{FF2B5EF4-FFF2-40B4-BE49-F238E27FC236}">
                <a16:creationId xmlns:a16="http://schemas.microsoft.com/office/drawing/2014/main" id="{C3A69FB9-5287-9214-4A87-D186CCEAC823}"/>
              </a:ext>
            </a:extLst>
          </p:cNvPr>
          <p:cNvSpPr>
            <a:spLocks noGrp="1"/>
          </p:cNvSpPr>
          <p:nvPr>
            <p:ph idx="1"/>
          </p:nvPr>
        </p:nvSpPr>
        <p:spPr>
          <a:xfrm>
            <a:off x="1143001" y="2220680"/>
            <a:ext cx="4664676" cy="4038600"/>
          </a:xfrm>
        </p:spPr>
        <p:txBody>
          <a:bodyPr/>
          <a:lstStyle/>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2400" b="0" i="0" u="none" strike="noStrike" kern="1200" cap="none" spc="0" normalizeH="0" baseline="0" noProof="0" dirty="0">
                <a:ln>
                  <a:noFill/>
                </a:ln>
                <a:effectLst/>
                <a:uLnTx/>
                <a:uFillTx/>
                <a:latin typeface="HelveticaNeueLT Std Lt"/>
                <a:ea typeface="+mn-ea"/>
                <a:cs typeface="+mn-cs"/>
              </a:rPr>
              <a:t>It is important we all have our say so that everyone’s opinions are heard.</a:t>
            </a:r>
          </a:p>
          <a:p>
            <a:pPr marL="45720" marR="0" lvl="0" indent="0" algn="l"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endParaRPr lang="en-AU" sz="2400" dirty="0">
              <a:latin typeface="HelveticaNeueLT Std Lt"/>
            </a:endParaRPr>
          </a:p>
          <a:p>
            <a:pPr marL="0" indent="0">
              <a:buNone/>
            </a:pPr>
            <a:r>
              <a:rPr lang="en-AU" sz="2400" dirty="0">
                <a:latin typeface="HelveticaNeueLT Std Lt"/>
              </a:rPr>
              <a:t>In Australia it is compulsory to enrol and vote.</a:t>
            </a:r>
          </a:p>
        </p:txBody>
      </p:sp>
      <p:grpSp>
        <p:nvGrpSpPr>
          <p:cNvPr id="8" name="Group 7">
            <a:extLst>
              <a:ext uri="{FF2B5EF4-FFF2-40B4-BE49-F238E27FC236}">
                <a16:creationId xmlns:a16="http://schemas.microsoft.com/office/drawing/2014/main" id="{DB05B6C5-0013-1D3D-1479-6908DA3D6688}"/>
              </a:ext>
            </a:extLst>
          </p:cNvPr>
          <p:cNvGrpSpPr>
            <a:grpSpLocks/>
          </p:cNvGrpSpPr>
          <p:nvPr/>
        </p:nvGrpSpPr>
        <p:grpSpPr>
          <a:xfrm>
            <a:off x="672861" y="5315660"/>
            <a:ext cx="1086930" cy="1050635"/>
            <a:chOff x="1450147" y="1423654"/>
            <a:chExt cx="1272048" cy="1272048"/>
          </a:xfrm>
        </p:grpSpPr>
        <p:sp>
          <p:nvSpPr>
            <p:cNvPr id="9" name="Oval 8">
              <a:extLst>
                <a:ext uri="{FF2B5EF4-FFF2-40B4-BE49-F238E27FC236}">
                  <a16:creationId xmlns:a16="http://schemas.microsoft.com/office/drawing/2014/main" id="{07D04094-70CB-BEAE-8AD6-DC214EFB1317}"/>
                </a:ext>
              </a:extLst>
            </p:cNvPr>
            <p:cNvSpPr>
              <a:spLocks/>
            </p:cNvSpPr>
            <p:nvPr/>
          </p:nvSpPr>
          <p:spPr>
            <a:xfrm>
              <a:off x="1450147" y="1423654"/>
              <a:ext cx="1272048" cy="127204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Graphic 9">
              <a:extLst>
                <a:ext uri="{FF2B5EF4-FFF2-40B4-BE49-F238E27FC236}">
                  <a16:creationId xmlns:a16="http://schemas.microsoft.com/office/drawing/2014/main" id="{CE0488F8-5397-5892-C173-501E34E5B6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80283" y="1577517"/>
              <a:ext cx="602703" cy="964324"/>
            </a:xfrm>
            <a:prstGeom prst="rect">
              <a:avLst/>
            </a:prstGeom>
          </p:spPr>
        </p:pic>
      </p:grpSp>
      <p:pic>
        <p:nvPicPr>
          <p:cNvPr id="11" name="Online Media 3" title="The voter story: Compilation (English subtitles)">
            <a:hlinkClick r:id="" action="ppaction://media"/>
            <a:extLst>
              <a:ext uri="{FF2B5EF4-FFF2-40B4-BE49-F238E27FC236}">
                <a16:creationId xmlns:a16="http://schemas.microsoft.com/office/drawing/2014/main" id="{D441886E-A7DD-268A-E8E7-B87B420EF923}"/>
              </a:ext>
            </a:extLst>
          </p:cNvPr>
          <p:cNvPicPr>
            <a:picLocks noRot="1" noChangeAspect="1"/>
          </p:cNvPicPr>
          <p:nvPr>
            <a:videoFile r:link="rId1"/>
          </p:nvPr>
        </p:nvPicPr>
        <p:blipFill>
          <a:blip r:embed="rId6"/>
          <a:stretch>
            <a:fillRect/>
          </a:stretch>
        </p:blipFill>
        <p:spPr>
          <a:xfrm>
            <a:off x="6277817" y="2224282"/>
            <a:ext cx="5106000" cy="2884344"/>
          </a:xfrm>
          <a:prstGeom prst="rect">
            <a:avLst/>
          </a:prstGeom>
        </p:spPr>
      </p:pic>
    </p:spTree>
    <p:extLst>
      <p:ext uri="{BB962C8B-B14F-4D97-AF65-F5344CB8AC3E}">
        <p14:creationId xmlns:p14="http://schemas.microsoft.com/office/powerpoint/2010/main" val="234725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9C298D-0D83-AF71-E905-ACA709464F71}"/>
              </a:ext>
            </a:extLst>
          </p:cNvPr>
          <p:cNvSpPr>
            <a:spLocks noGrp="1"/>
          </p:cNvSpPr>
          <p:nvPr>
            <p:ph type="title"/>
          </p:nvPr>
        </p:nvSpPr>
        <p:spPr>
          <a:xfrm>
            <a:off x="1143001" y="393015"/>
            <a:ext cx="7086600" cy="1151113"/>
          </a:xfrm>
        </p:spPr>
        <p:txBody>
          <a:bodyPr/>
          <a:lstStyle/>
          <a:p>
            <a:r>
              <a:rPr lang="en-AU" dirty="0"/>
              <a:t>Why vote?</a:t>
            </a:r>
          </a:p>
        </p:txBody>
      </p:sp>
      <p:sp>
        <p:nvSpPr>
          <p:cNvPr id="27" name="Rectangle: Rounded Corners 26">
            <a:extLst>
              <a:ext uri="{FF2B5EF4-FFF2-40B4-BE49-F238E27FC236}">
                <a16:creationId xmlns:a16="http://schemas.microsoft.com/office/drawing/2014/main" id="{AC341566-FD1C-A9E1-8231-87C310D18D16}"/>
              </a:ext>
            </a:extLst>
          </p:cNvPr>
          <p:cNvSpPr/>
          <p:nvPr/>
        </p:nvSpPr>
        <p:spPr>
          <a:xfrm>
            <a:off x="9619781" y="1749111"/>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care about improving my community</a:t>
            </a:r>
          </a:p>
        </p:txBody>
      </p:sp>
      <p:sp>
        <p:nvSpPr>
          <p:cNvPr id="28" name="Rectangle: Rounded Corners 27">
            <a:extLst>
              <a:ext uri="{FF2B5EF4-FFF2-40B4-BE49-F238E27FC236}">
                <a16:creationId xmlns:a16="http://schemas.microsoft.com/office/drawing/2014/main" id="{F0FAE806-D0DF-C3EC-3ED6-3C59874F4FE8}"/>
              </a:ext>
            </a:extLst>
          </p:cNvPr>
          <p:cNvSpPr/>
          <p:nvPr/>
        </p:nvSpPr>
        <p:spPr>
          <a:xfrm>
            <a:off x="9666381"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an opportunity to make a positive change in our community</a:t>
            </a:r>
          </a:p>
        </p:txBody>
      </p:sp>
      <p:sp>
        <p:nvSpPr>
          <p:cNvPr id="29" name="Rectangle: Rounded Corners 28">
            <a:extLst>
              <a:ext uri="{FF2B5EF4-FFF2-40B4-BE49-F238E27FC236}">
                <a16:creationId xmlns:a16="http://schemas.microsoft.com/office/drawing/2014/main" id="{78FE358E-AEB1-0274-0306-9DA30E918AA0}"/>
              </a:ext>
            </a:extLst>
          </p:cNvPr>
          <p:cNvSpPr/>
          <p:nvPr/>
        </p:nvSpPr>
        <p:spPr>
          <a:xfrm>
            <a:off x="1279732"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It’s a shared common experience and part of being Australian</a:t>
            </a:r>
          </a:p>
        </p:txBody>
      </p:sp>
      <p:sp>
        <p:nvSpPr>
          <p:cNvPr id="30" name="Rectangle: Rounded Corners 29">
            <a:extLst>
              <a:ext uri="{FF2B5EF4-FFF2-40B4-BE49-F238E27FC236}">
                <a16:creationId xmlns:a16="http://schemas.microsoft.com/office/drawing/2014/main" id="{944D941D-ECFC-A47E-EB1B-659FC7DEA175}"/>
              </a:ext>
            </a:extLst>
          </p:cNvPr>
          <p:cNvSpPr/>
          <p:nvPr/>
        </p:nvSpPr>
        <p:spPr>
          <a:xfrm>
            <a:off x="1279732"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1" name="Rectangle: Rounded Corners 30">
            <a:extLst>
              <a:ext uri="{FF2B5EF4-FFF2-40B4-BE49-F238E27FC236}">
                <a16:creationId xmlns:a16="http://schemas.microsoft.com/office/drawing/2014/main" id="{96E6CC4C-79CD-EEA8-11CD-5A9146C3CD1D}"/>
              </a:ext>
            </a:extLst>
          </p:cNvPr>
          <p:cNvSpPr/>
          <p:nvPr/>
        </p:nvSpPr>
        <p:spPr>
          <a:xfrm>
            <a:off x="299418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 want to make sure my thoughts and opinions are heard</a:t>
            </a:r>
          </a:p>
        </p:txBody>
      </p:sp>
      <p:sp>
        <p:nvSpPr>
          <p:cNvPr id="32" name="Rectangle: Rounded Corners 31">
            <a:extLst>
              <a:ext uri="{FF2B5EF4-FFF2-40B4-BE49-F238E27FC236}">
                <a16:creationId xmlns:a16="http://schemas.microsoft.com/office/drawing/2014/main" id="{A9E4F8C3-9613-DAA0-0975-ED1884E18091}"/>
              </a:ext>
            </a:extLst>
          </p:cNvPr>
          <p:cNvSpPr/>
          <p:nvPr/>
        </p:nvSpPr>
        <p:spPr>
          <a:xfrm>
            <a:off x="299418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3" name="Rectangle: Rounded Corners 32">
            <a:extLst>
              <a:ext uri="{FF2B5EF4-FFF2-40B4-BE49-F238E27FC236}">
                <a16:creationId xmlns:a16="http://schemas.microsoft.com/office/drawing/2014/main" id="{1A90F018-00C7-5403-2C1C-87C54BA241F6}"/>
              </a:ext>
            </a:extLst>
          </p:cNvPr>
          <p:cNvSpPr/>
          <p:nvPr/>
        </p:nvSpPr>
        <p:spPr>
          <a:xfrm>
            <a:off x="4663461"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It’s my responsibility as a citizen </a:t>
            </a:r>
          </a:p>
        </p:txBody>
      </p:sp>
      <p:sp>
        <p:nvSpPr>
          <p:cNvPr id="34" name="Rectangle: Rounded Corners 33">
            <a:extLst>
              <a:ext uri="{FF2B5EF4-FFF2-40B4-BE49-F238E27FC236}">
                <a16:creationId xmlns:a16="http://schemas.microsoft.com/office/drawing/2014/main" id="{979E977F-432A-7B18-7EED-3F3701458D84}"/>
              </a:ext>
            </a:extLst>
          </p:cNvPr>
          <p:cNvSpPr/>
          <p:nvPr/>
        </p:nvSpPr>
        <p:spPr>
          <a:xfrm>
            <a:off x="4663461"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5" name="Rectangle: Rounded Corners 34">
            <a:extLst>
              <a:ext uri="{FF2B5EF4-FFF2-40B4-BE49-F238E27FC236}">
                <a16:creationId xmlns:a16="http://schemas.microsoft.com/office/drawing/2014/main" id="{BB8845BB-6C95-819D-C54E-D3213AD56813}"/>
              </a:ext>
            </a:extLst>
          </p:cNvPr>
          <p:cNvSpPr/>
          <p:nvPr/>
        </p:nvSpPr>
        <p:spPr>
          <a:xfrm>
            <a:off x="6294864" y="1752072"/>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it’s compulsory</a:t>
            </a:r>
          </a:p>
        </p:txBody>
      </p:sp>
      <p:sp>
        <p:nvSpPr>
          <p:cNvPr id="36" name="Rectangle: Rounded Corners 35">
            <a:extLst>
              <a:ext uri="{FF2B5EF4-FFF2-40B4-BE49-F238E27FC236}">
                <a16:creationId xmlns:a16="http://schemas.microsoft.com/office/drawing/2014/main" id="{FCF73F54-4829-0229-7F03-96FCBF5AA716}"/>
              </a:ext>
            </a:extLst>
          </p:cNvPr>
          <p:cNvSpPr/>
          <p:nvPr/>
        </p:nvSpPr>
        <p:spPr>
          <a:xfrm>
            <a:off x="6294864" y="1752072"/>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7" name="Rectangle: Rounded Corners 36">
            <a:extLst>
              <a:ext uri="{FF2B5EF4-FFF2-40B4-BE49-F238E27FC236}">
                <a16:creationId xmlns:a16="http://schemas.microsoft.com/office/drawing/2014/main" id="{41A523A4-316A-6C04-7307-B67BE6C2CB8E}"/>
              </a:ext>
            </a:extLst>
          </p:cNvPr>
          <p:cNvSpPr/>
          <p:nvPr/>
        </p:nvSpPr>
        <p:spPr>
          <a:xfrm>
            <a:off x="8039181" y="1748747"/>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There are specific issues that I’m passionate about</a:t>
            </a:r>
          </a:p>
        </p:txBody>
      </p:sp>
      <p:sp>
        <p:nvSpPr>
          <p:cNvPr id="38" name="Rectangle: Rounded Corners 37">
            <a:extLst>
              <a:ext uri="{FF2B5EF4-FFF2-40B4-BE49-F238E27FC236}">
                <a16:creationId xmlns:a16="http://schemas.microsoft.com/office/drawing/2014/main" id="{E694E709-32B4-3A29-7DB8-CA580A68AC92}"/>
              </a:ext>
            </a:extLst>
          </p:cNvPr>
          <p:cNvSpPr/>
          <p:nvPr/>
        </p:nvSpPr>
        <p:spPr>
          <a:xfrm>
            <a:off x="8039181" y="1748747"/>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39" name="Rectangle: Rounded Corners 38">
            <a:extLst>
              <a:ext uri="{FF2B5EF4-FFF2-40B4-BE49-F238E27FC236}">
                <a16:creationId xmlns:a16="http://schemas.microsoft.com/office/drawing/2014/main" id="{0F5E2685-5380-AE3F-E3AC-C40675949149}"/>
              </a:ext>
            </a:extLst>
          </p:cNvPr>
          <p:cNvSpPr/>
          <p:nvPr/>
        </p:nvSpPr>
        <p:spPr>
          <a:xfrm>
            <a:off x="132363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300" dirty="0"/>
              <a:t>To have a say about who represents me and my community in Parliament</a:t>
            </a:r>
          </a:p>
        </p:txBody>
      </p:sp>
      <p:sp>
        <p:nvSpPr>
          <p:cNvPr id="40" name="Rectangle: Rounded Corners 39">
            <a:extLst>
              <a:ext uri="{FF2B5EF4-FFF2-40B4-BE49-F238E27FC236}">
                <a16:creationId xmlns:a16="http://schemas.microsoft.com/office/drawing/2014/main" id="{20B2433D-C70B-D0D3-65F5-2E15B3711CD9}"/>
              </a:ext>
            </a:extLst>
          </p:cNvPr>
          <p:cNvSpPr/>
          <p:nvPr/>
        </p:nvSpPr>
        <p:spPr>
          <a:xfrm>
            <a:off x="132363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41" name="Rectangle: Rounded Corners 40">
            <a:extLst>
              <a:ext uri="{FF2B5EF4-FFF2-40B4-BE49-F238E27FC236}">
                <a16:creationId xmlns:a16="http://schemas.microsoft.com/office/drawing/2014/main" id="{60564AAE-B89F-DB6A-FF7C-735811ADA5EE}"/>
              </a:ext>
            </a:extLst>
          </p:cNvPr>
          <p:cNvSpPr/>
          <p:nvPr/>
        </p:nvSpPr>
        <p:spPr>
          <a:xfrm>
            <a:off x="3027777"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If I’m not happy about decisions being made, I can vote for different people</a:t>
            </a:r>
          </a:p>
        </p:txBody>
      </p:sp>
      <p:sp>
        <p:nvSpPr>
          <p:cNvPr id="42" name="Rectangle: Rounded Corners 41">
            <a:extLst>
              <a:ext uri="{FF2B5EF4-FFF2-40B4-BE49-F238E27FC236}">
                <a16:creationId xmlns:a16="http://schemas.microsoft.com/office/drawing/2014/main" id="{792B2358-C453-4C40-22A8-B99884765F7B}"/>
              </a:ext>
            </a:extLst>
          </p:cNvPr>
          <p:cNvSpPr/>
          <p:nvPr/>
        </p:nvSpPr>
        <p:spPr>
          <a:xfrm>
            <a:off x="3027777"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solidFill>
                <a:schemeClr val="tx1"/>
              </a:solidFill>
            </a:endParaRPr>
          </a:p>
        </p:txBody>
      </p:sp>
      <p:sp>
        <p:nvSpPr>
          <p:cNvPr id="43" name="Rectangle: Rounded Corners 42">
            <a:extLst>
              <a:ext uri="{FF2B5EF4-FFF2-40B4-BE49-F238E27FC236}">
                <a16:creationId xmlns:a16="http://schemas.microsoft.com/office/drawing/2014/main" id="{5CF10B9A-5786-8D64-B683-BA3BBE90D157}"/>
              </a:ext>
            </a:extLst>
          </p:cNvPr>
          <p:cNvSpPr/>
          <p:nvPr/>
        </p:nvSpPr>
        <p:spPr>
          <a:xfrm>
            <a:off x="4664582" y="4094379"/>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400" dirty="0"/>
              <a:t>Because what happens in Australia matters to me</a:t>
            </a:r>
          </a:p>
        </p:txBody>
      </p:sp>
      <p:sp>
        <p:nvSpPr>
          <p:cNvPr id="44" name="Rectangle: Rounded Corners 43">
            <a:extLst>
              <a:ext uri="{FF2B5EF4-FFF2-40B4-BE49-F238E27FC236}">
                <a16:creationId xmlns:a16="http://schemas.microsoft.com/office/drawing/2014/main" id="{4558B381-786B-7A29-F45A-EDF0428B7F06}"/>
              </a:ext>
            </a:extLst>
          </p:cNvPr>
          <p:cNvSpPr/>
          <p:nvPr/>
        </p:nvSpPr>
        <p:spPr>
          <a:xfrm>
            <a:off x="4664582" y="4094379"/>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5" name="Rectangle: Rounded Corners 44">
            <a:extLst>
              <a:ext uri="{FF2B5EF4-FFF2-40B4-BE49-F238E27FC236}">
                <a16:creationId xmlns:a16="http://schemas.microsoft.com/office/drawing/2014/main" id="{C2D08E01-54EA-E8F9-1A87-8137B38D5785}"/>
              </a:ext>
            </a:extLst>
          </p:cNvPr>
          <p:cNvSpPr/>
          <p:nvPr/>
        </p:nvSpPr>
        <p:spPr>
          <a:xfrm>
            <a:off x="6291750" y="408882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600" dirty="0"/>
              <a:t>It’s a chance to impact the laws I have to follow</a:t>
            </a:r>
          </a:p>
        </p:txBody>
      </p:sp>
      <p:sp>
        <p:nvSpPr>
          <p:cNvPr id="46" name="Rectangle: Rounded Corners 45">
            <a:extLst>
              <a:ext uri="{FF2B5EF4-FFF2-40B4-BE49-F238E27FC236}">
                <a16:creationId xmlns:a16="http://schemas.microsoft.com/office/drawing/2014/main" id="{5C118BF1-DF7B-F31D-44EA-04B5B5DC3EC2}"/>
              </a:ext>
            </a:extLst>
          </p:cNvPr>
          <p:cNvSpPr/>
          <p:nvPr/>
        </p:nvSpPr>
        <p:spPr>
          <a:xfrm>
            <a:off x="6291750"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7" name="Rectangle: Rounded Corners 46">
            <a:extLst>
              <a:ext uri="{FF2B5EF4-FFF2-40B4-BE49-F238E27FC236}">
                <a16:creationId xmlns:a16="http://schemas.microsoft.com/office/drawing/2014/main" id="{3F2E123C-A36D-1255-87EE-03CEB3B31827}"/>
              </a:ext>
            </a:extLst>
          </p:cNvPr>
          <p:cNvSpPr/>
          <p:nvPr/>
        </p:nvSpPr>
        <p:spPr>
          <a:xfrm>
            <a:off x="8039181" y="4093080"/>
            <a:ext cx="1166327" cy="1758820"/>
          </a:xfrm>
          <a:prstGeom prst="round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AU" sz="1200" dirty="0"/>
              <a:t>We haven’t always been able to – now it’s important to take the opportunity</a:t>
            </a:r>
          </a:p>
        </p:txBody>
      </p:sp>
      <p:sp>
        <p:nvSpPr>
          <p:cNvPr id="48" name="Rectangle: Rounded Corners 47">
            <a:extLst>
              <a:ext uri="{FF2B5EF4-FFF2-40B4-BE49-F238E27FC236}">
                <a16:creationId xmlns:a16="http://schemas.microsoft.com/office/drawing/2014/main" id="{2B1C432D-27DB-BBF2-C76E-D068F72CCDC3}"/>
              </a:ext>
            </a:extLst>
          </p:cNvPr>
          <p:cNvSpPr/>
          <p:nvPr/>
        </p:nvSpPr>
        <p:spPr>
          <a:xfrm>
            <a:off x="8039181"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
        <p:nvSpPr>
          <p:cNvPr id="49" name="Rectangle: Rounded Corners 48">
            <a:extLst>
              <a:ext uri="{FF2B5EF4-FFF2-40B4-BE49-F238E27FC236}">
                <a16:creationId xmlns:a16="http://schemas.microsoft.com/office/drawing/2014/main" id="{DEEF2683-500A-4271-8649-B63E2D966DF5}"/>
              </a:ext>
            </a:extLst>
          </p:cNvPr>
          <p:cNvSpPr/>
          <p:nvPr/>
        </p:nvSpPr>
        <p:spPr>
          <a:xfrm>
            <a:off x="9619781" y="1749111"/>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p:txBody>
      </p:sp>
      <p:sp>
        <p:nvSpPr>
          <p:cNvPr id="50" name="Rectangle: Rounded Corners 49">
            <a:extLst>
              <a:ext uri="{FF2B5EF4-FFF2-40B4-BE49-F238E27FC236}">
                <a16:creationId xmlns:a16="http://schemas.microsoft.com/office/drawing/2014/main" id="{8D5C399D-69E3-A889-AA89-7245D8322296}"/>
              </a:ext>
            </a:extLst>
          </p:cNvPr>
          <p:cNvSpPr/>
          <p:nvPr/>
        </p:nvSpPr>
        <p:spPr>
          <a:xfrm>
            <a:off x="9666349" y="4088820"/>
            <a:ext cx="1166327" cy="1758820"/>
          </a:xfrm>
          <a:prstGeom prst="roundRect">
            <a:avLst/>
          </a:prstGeom>
          <a:solidFill>
            <a:srgbClr val="D7B4E6"/>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solidFill>
              </a:rPr>
              <a:t>Why vote?</a:t>
            </a:r>
          </a:p>
          <a:p>
            <a:pPr algn="ctr"/>
            <a:endParaRPr lang="en-AU" dirty="0"/>
          </a:p>
        </p:txBody>
      </p:sp>
    </p:spTree>
    <p:extLst>
      <p:ext uri="{BB962C8B-B14F-4D97-AF65-F5344CB8AC3E}">
        <p14:creationId xmlns:p14="http://schemas.microsoft.com/office/powerpoint/2010/main" val="328038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500"/>
                                        <p:tgtEl>
                                          <p:spTgt spid="30"/>
                                        </p:tgtEl>
                                      </p:cBhvr>
                                    </p:animEffect>
                                    <p:anim calcmode="lin" valueType="num">
                                      <p:cBhvr>
                                        <p:cTn id="7" dur="500"/>
                                        <p:tgtEl>
                                          <p:spTgt spid="3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500"/>
                                        <p:tgtEl>
                                          <p:spTgt spid="30"/>
                                        </p:tgtEl>
                                        <p:attrNameLst>
                                          <p:attrName>ppt_h</p:attrName>
                                        </p:attrNameLst>
                                      </p:cBhvr>
                                      <p:tavLst>
                                        <p:tav tm="0">
                                          <p:val>
                                            <p:strVal val="ppt_h"/>
                                          </p:val>
                                        </p:tav>
                                        <p:tav tm="100000">
                                          <p:val>
                                            <p:strVal val="ppt_h"/>
                                          </p:val>
                                        </p:tav>
                                      </p:tavLst>
                                    </p:anim>
                                    <p:set>
                                      <p:cBhvr>
                                        <p:cTn id="9" dur="1" fill="hold">
                                          <p:stCondLst>
                                            <p:cond delay="499"/>
                                          </p:stCondLst>
                                        </p:cTn>
                                        <p:tgtEl>
                                          <p:spTgt spid="3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5" presetClass="exit" presetSubtype="0" fill="hold" grpId="0" nodeType="clickEffect">
                                  <p:stCondLst>
                                    <p:cond delay="0"/>
                                  </p:stCondLst>
                                  <p:childTnLst>
                                    <p:animEffect transition="out" filter="fade">
                                      <p:cBhvr>
                                        <p:cTn id="13" dur="500"/>
                                        <p:tgtEl>
                                          <p:spTgt spid="32"/>
                                        </p:tgtEl>
                                      </p:cBhvr>
                                    </p:animEffect>
                                    <p:anim calcmode="lin" valueType="num">
                                      <p:cBhvr>
                                        <p:cTn id="14" dur="500"/>
                                        <p:tgtEl>
                                          <p:spTgt spid="3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 dur="500"/>
                                        <p:tgtEl>
                                          <p:spTgt spid="32"/>
                                        </p:tgtEl>
                                        <p:attrNameLst>
                                          <p:attrName>ppt_h</p:attrName>
                                        </p:attrNameLst>
                                      </p:cBhvr>
                                      <p:tavLst>
                                        <p:tav tm="0">
                                          <p:val>
                                            <p:strVal val="ppt_h"/>
                                          </p:val>
                                        </p:tav>
                                        <p:tav tm="100000">
                                          <p:val>
                                            <p:strVal val="ppt_h"/>
                                          </p:val>
                                        </p:tav>
                                      </p:tavLst>
                                    </p:anim>
                                    <p:set>
                                      <p:cBhvr>
                                        <p:cTn id="16" dur="1" fill="hold">
                                          <p:stCondLst>
                                            <p:cond delay="499"/>
                                          </p:stCondLst>
                                        </p:cTn>
                                        <p:tgtEl>
                                          <p:spTgt spid="3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5" presetClass="exit" presetSubtype="0" fill="hold" grpId="0" nodeType="clickEffect">
                                  <p:stCondLst>
                                    <p:cond delay="0"/>
                                  </p:stCondLst>
                                  <p:childTnLst>
                                    <p:animEffect transition="out" filter="fade">
                                      <p:cBhvr>
                                        <p:cTn id="20" dur="500"/>
                                        <p:tgtEl>
                                          <p:spTgt spid="34"/>
                                        </p:tgtEl>
                                      </p:cBhvr>
                                    </p:animEffect>
                                    <p:anim calcmode="lin" valueType="num">
                                      <p:cBhvr>
                                        <p:cTn id="21" dur="5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2" dur="500"/>
                                        <p:tgtEl>
                                          <p:spTgt spid="34"/>
                                        </p:tgtEl>
                                        <p:attrNameLst>
                                          <p:attrName>ppt_h</p:attrName>
                                        </p:attrNameLst>
                                      </p:cBhvr>
                                      <p:tavLst>
                                        <p:tav tm="0">
                                          <p:val>
                                            <p:strVal val="ppt_h"/>
                                          </p:val>
                                        </p:tav>
                                        <p:tav tm="100000">
                                          <p:val>
                                            <p:strVal val="ppt_h"/>
                                          </p:val>
                                        </p:tav>
                                      </p:tavLst>
                                    </p:anim>
                                    <p:set>
                                      <p:cBhvr>
                                        <p:cTn id="23" dur="1" fill="hold">
                                          <p:stCondLst>
                                            <p:cond delay="499"/>
                                          </p:stCondLst>
                                        </p:cTn>
                                        <p:tgtEl>
                                          <p:spTgt spid="3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5" presetClass="exit" presetSubtype="0" fill="hold" grpId="0" nodeType="clickEffect">
                                  <p:stCondLst>
                                    <p:cond delay="0"/>
                                  </p:stCondLst>
                                  <p:childTnLst>
                                    <p:animEffect transition="out" filter="fade">
                                      <p:cBhvr>
                                        <p:cTn id="27" dur="500"/>
                                        <p:tgtEl>
                                          <p:spTgt spid="36"/>
                                        </p:tgtEl>
                                      </p:cBhvr>
                                    </p:animEffect>
                                    <p:anim calcmode="lin" valueType="num">
                                      <p:cBhvr>
                                        <p:cTn id="28" dur="500"/>
                                        <p:tgtEl>
                                          <p:spTgt spid="3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9" dur="500"/>
                                        <p:tgtEl>
                                          <p:spTgt spid="36"/>
                                        </p:tgtEl>
                                        <p:attrNameLst>
                                          <p:attrName>ppt_h</p:attrName>
                                        </p:attrNameLst>
                                      </p:cBhvr>
                                      <p:tavLst>
                                        <p:tav tm="0">
                                          <p:val>
                                            <p:strVal val="ppt_h"/>
                                          </p:val>
                                        </p:tav>
                                        <p:tav tm="100000">
                                          <p:val>
                                            <p:strVal val="ppt_h"/>
                                          </p:val>
                                        </p:tav>
                                      </p:tavLst>
                                    </p:anim>
                                    <p:set>
                                      <p:cBhvr>
                                        <p:cTn id="30" dur="1" fill="hold">
                                          <p:stCondLst>
                                            <p:cond delay="499"/>
                                          </p:stCondLst>
                                        </p:cTn>
                                        <p:tgtEl>
                                          <p:spTgt spid="3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5" presetClass="exit" presetSubtype="0" fill="hold" grpId="0" nodeType="clickEffect">
                                  <p:stCondLst>
                                    <p:cond delay="0"/>
                                  </p:stCondLst>
                                  <p:childTnLst>
                                    <p:animEffect transition="out" filter="fade">
                                      <p:cBhvr>
                                        <p:cTn id="34" dur="500"/>
                                        <p:tgtEl>
                                          <p:spTgt spid="38"/>
                                        </p:tgtEl>
                                      </p:cBhvr>
                                    </p:animEffect>
                                    <p:anim calcmode="lin" valueType="num">
                                      <p:cBhvr>
                                        <p:cTn id="35" dur="500"/>
                                        <p:tgtEl>
                                          <p:spTgt spid="3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6" dur="500"/>
                                        <p:tgtEl>
                                          <p:spTgt spid="38"/>
                                        </p:tgtEl>
                                        <p:attrNameLst>
                                          <p:attrName>ppt_h</p:attrName>
                                        </p:attrNameLst>
                                      </p:cBhvr>
                                      <p:tavLst>
                                        <p:tav tm="0">
                                          <p:val>
                                            <p:strVal val="ppt_h"/>
                                          </p:val>
                                        </p:tav>
                                        <p:tav tm="100000">
                                          <p:val>
                                            <p:strVal val="ppt_h"/>
                                          </p:val>
                                        </p:tav>
                                      </p:tavLst>
                                    </p:anim>
                                    <p:set>
                                      <p:cBhvr>
                                        <p:cTn id="37" dur="1" fill="hold">
                                          <p:stCondLst>
                                            <p:cond delay="499"/>
                                          </p:stCondLst>
                                        </p:cTn>
                                        <p:tgtEl>
                                          <p:spTgt spid="3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5" presetClass="exit" presetSubtype="0" fill="hold" grpId="0" nodeType="clickEffect">
                                  <p:stCondLst>
                                    <p:cond delay="0"/>
                                  </p:stCondLst>
                                  <p:childTnLst>
                                    <p:animEffect transition="out" filter="fade">
                                      <p:cBhvr>
                                        <p:cTn id="41" dur="500"/>
                                        <p:tgtEl>
                                          <p:spTgt spid="49"/>
                                        </p:tgtEl>
                                      </p:cBhvr>
                                    </p:animEffect>
                                    <p:anim calcmode="lin" valueType="num">
                                      <p:cBhvr>
                                        <p:cTn id="42" dur="500"/>
                                        <p:tgtEl>
                                          <p:spTgt spid="4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3" dur="500"/>
                                        <p:tgtEl>
                                          <p:spTgt spid="49"/>
                                        </p:tgtEl>
                                        <p:attrNameLst>
                                          <p:attrName>ppt_h</p:attrName>
                                        </p:attrNameLst>
                                      </p:cBhvr>
                                      <p:tavLst>
                                        <p:tav tm="0">
                                          <p:val>
                                            <p:strVal val="ppt_h"/>
                                          </p:val>
                                        </p:tav>
                                        <p:tav tm="100000">
                                          <p:val>
                                            <p:strVal val="ppt_h"/>
                                          </p:val>
                                        </p:tav>
                                      </p:tavLst>
                                    </p:anim>
                                    <p:set>
                                      <p:cBhvr>
                                        <p:cTn id="44" dur="1" fill="hold">
                                          <p:stCondLst>
                                            <p:cond delay="499"/>
                                          </p:stCondLst>
                                        </p:cTn>
                                        <p:tgtEl>
                                          <p:spTgt spid="4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5" presetClass="exit" presetSubtype="0" fill="hold" grpId="0" nodeType="clickEffect">
                                  <p:stCondLst>
                                    <p:cond delay="0"/>
                                  </p:stCondLst>
                                  <p:childTnLst>
                                    <p:animEffect transition="out" filter="fade">
                                      <p:cBhvr>
                                        <p:cTn id="48" dur="500"/>
                                        <p:tgtEl>
                                          <p:spTgt spid="40"/>
                                        </p:tgtEl>
                                      </p:cBhvr>
                                    </p:animEffect>
                                    <p:anim calcmode="lin" valueType="num">
                                      <p:cBhvr>
                                        <p:cTn id="49" dur="500"/>
                                        <p:tgtEl>
                                          <p:spTgt spid="4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0" dur="500"/>
                                        <p:tgtEl>
                                          <p:spTgt spid="40"/>
                                        </p:tgtEl>
                                        <p:attrNameLst>
                                          <p:attrName>ppt_h</p:attrName>
                                        </p:attrNameLst>
                                      </p:cBhvr>
                                      <p:tavLst>
                                        <p:tav tm="0">
                                          <p:val>
                                            <p:strVal val="ppt_h"/>
                                          </p:val>
                                        </p:tav>
                                        <p:tav tm="100000">
                                          <p:val>
                                            <p:strVal val="ppt_h"/>
                                          </p:val>
                                        </p:tav>
                                      </p:tavLst>
                                    </p:anim>
                                    <p:set>
                                      <p:cBhvr>
                                        <p:cTn id="51" dur="1" fill="hold">
                                          <p:stCondLst>
                                            <p:cond delay="499"/>
                                          </p:stCondLst>
                                        </p:cTn>
                                        <p:tgtEl>
                                          <p:spTgt spid="4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5" presetClass="exit" presetSubtype="0" fill="hold" grpId="0" nodeType="clickEffect">
                                  <p:stCondLst>
                                    <p:cond delay="0"/>
                                  </p:stCondLst>
                                  <p:childTnLst>
                                    <p:animEffect transition="out" filter="fade">
                                      <p:cBhvr>
                                        <p:cTn id="55" dur="500"/>
                                        <p:tgtEl>
                                          <p:spTgt spid="42"/>
                                        </p:tgtEl>
                                      </p:cBhvr>
                                    </p:animEffect>
                                    <p:anim calcmode="lin" valueType="num">
                                      <p:cBhvr>
                                        <p:cTn id="56" dur="500"/>
                                        <p:tgtEl>
                                          <p:spTgt spid="4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7" dur="500"/>
                                        <p:tgtEl>
                                          <p:spTgt spid="42"/>
                                        </p:tgtEl>
                                        <p:attrNameLst>
                                          <p:attrName>ppt_h</p:attrName>
                                        </p:attrNameLst>
                                      </p:cBhvr>
                                      <p:tavLst>
                                        <p:tav tm="0">
                                          <p:val>
                                            <p:strVal val="ppt_h"/>
                                          </p:val>
                                        </p:tav>
                                        <p:tav tm="100000">
                                          <p:val>
                                            <p:strVal val="ppt_h"/>
                                          </p:val>
                                        </p:tav>
                                      </p:tavLst>
                                    </p:anim>
                                    <p:set>
                                      <p:cBhvr>
                                        <p:cTn id="58" dur="1" fill="hold">
                                          <p:stCondLst>
                                            <p:cond delay="499"/>
                                          </p:stCondLst>
                                        </p:cTn>
                                        <p:tgtEl>
                                          <p:spTgt spid="4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5" presetClass="exit" presetSubtype="0" fill="hold" grpId="0" nodeType="clickEffect">
                                  <p:stCondLst>
                                    <p:cond delay="0"/>
                                  </p:stCondLst>
                                  <p:childTnLst>
                                    <p:animEffect transition="out" filter="fade">
                                      <p:cBhvr>
                                        <p:cTn id="62" dur="500"/>
                                        <p:tgtEl>
                                          <p:spTgt spid="44"/>
                                        </p:tgtEl>
                                      </p:cBhvr>
                                    </p:animEffect>
                                    <p:anim calcmode="lin" valueType="num">
                                      <p:cBhvr>
                                        <p:cTn id="63" dur="500"/>
                                        <p:tgtEl>
                                          <p:spTgt spid="4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4" dur="500"/>
                                        <p:tgtEl>
                                          <p:spTgt spid="44"/>
                                        </p:tgtEl>
                                        <p:attrNameLst>
                                          <p:attrName>ppt_h</p:attrName>
                                        </p:attrNameLst>
                                      </p:cBhvr>
                                      <p:tavLst>
                                        <p:tav tm="0">
                                          <p:val>
                                            <p:strVal val="ppt_h"/>
                                          </p:val>
                                        </p:tav>
                                        <p:tav tm="100000">
                                          <p:val>
                                            <p:strVal val="ppt_h"/>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5" presetClass="exit" presetSubtype="0" fill="hold" grpId="0" nodeType="clickEffect">
                                  <p:stCondLst>
                                    <p:cond delay="0"/>
                                  </p:stCondLst>
                                  <p:childTnLst>
                                    <p:animEffect transition="out" filter="fade">
                                      <p:cBhvr>
                                        <p:cTn id="69" dur="500"/>
                                        <p:tgtEl>
                                          <p:spTgt spid="46"/>
                                        </p:tgtEl>
                                      </p:cBhvr>
                                    </p:animEffect>
                                    <p:anim calcmode="lin" valueType="num">
                                      <p:cBhvr>
                                        <p:cTn id="70" dur="500"/>
                                        <p:tgtEl>
                                          <p:spTgt spid="4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1" dur="500"/>
                                        <p:tgtEl>
                                          <p:spTgt spid="46"/>
                                        </p:tgtEl>
                                        <p:attrNameLst>
                                          <p:attrName>ppt_h</p:attrName>
                                        </p:attrNameLst>
                                      </p:cBhvr>
                                      <p:tavLst>
                                        <p:tav tm="0">
                                          <p:val>
                                            <p:strVal val="ppt_h"/>
                                          </p:val>
                                        </p:tav>
                                        <p:tav tm="100000">
                                          <p:val>
                                            <p:strVal val="ppt_h"/>
                                          </p:val>
                                        </p:tav>
                                      </p:tavLst>
                                    </p:anim>
                                    <p:set>
                                      <p:cBhvr>
                                        <p:cTn id="72" dur="1" fill="hold">
                                          <p:stCondLst>
                                            <p:cond delay="499"/>
                                          </p:stCondLst>
                                        </p:cTn>
                                        <p:tgtEl>
                                          <p:spTgt spid="4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45" presetClass="exit" presetSubtype="0" fill="hold" grpId="0" nodeType="clickEffect">
                                  <p:stCondLst>
                                    <p:cond delay="0"/>
                                  </p:stCondLst>
                                  <p:childTnLst>
                                    <p:animEffect transition="out" filter="fade">
                                      <p:cBhvr>
                                        <p:cTn id="76" dur="500"/>
                                        <p:tgtEl>
                                          <p:spTgt spid="48"/>
                                        </p:tgtEl>
                                      </p:cBhvr>
                                    </p:animEffect>
                                    <p:anim calcmode="lin" valueType="num">
                                      <p:cBhvr>
                                        <p:cTn id="77" dur="500"/>
                                        <p:tgtEl>
                                          <p:spTgt spid="4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500"/>
                                        <p:tgtEl>
                                          <p:spTgt spid="48"/>
                                        </p:tgtEl>
                                        <p:attrNameLst>
                                          <p:attrName>ppt_h</p:attrName>
                                        </p:attrNameLst>
                                      </p:cBhvr>
                                      <p:tavLst>
                                        <p:tav tm="0">
                                          <p:val>
                                            <p:strVal val="ppt_h"/>
                                          </p:val>
                                        </p:tav>
                                        <p:tav tm="100000">
                                          <p:val>
                                            <p:strVal val="ppt_h"/>
                                          </p:val>
                                        </p:tav>
                                      </p:tavLst>
                                    </p:anim>
                                    <p:set>
                                      <p:cBhvr>
                                        <p:cTn id="79" dur="1" fill="hold">
                                          <p:stCondLst>
                                            <p:cond delay="499"/>
                                          </p:stCondLst>
                                        </p:cTn>
                                        <p:tgtEl>
                                          <p:spTgt spid="48"/>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5" presetClass="exit" presetSubtype="0" fill="hold" grpId="0" nodeType="clickEffect">
                                  <p:stCondLst>
                                    <p:cond delay="0"/>
                                  </p:stCondLst>
                                  <p:childTnLst>
                                    <p:animEffect transition="out" filter="fade">
                                      <p:cBhvr>
                                        <p:cTn id="83" dur="500"/>
                                        <p:tgtEl>
                                          <p:spTgt spid="50"/>
                                        </p:tgtEl>
                                      </p:cBhvr>
                                    </p:animEffect>
                                    <p:anim calcmode="lin" valueType="num">
                                      <p:cBhvr>
                                        <p:cTn id="84" dur="500"/>
                                        <p:tgtEl>
                                          <p:spTgt spid="5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5" dur="500"/>
                                        <p:tgtEl>
                                          <p:spTgt spid="50"/>
                                        </p:tgtEl>
                                        <p:attrNameLst>
                                          <p:attrName>ppt_h</p:attrName>
                                        </p:attrNameLst>
                                      </p:cBhvr>
                                      <p:tavLst>
                                        <p:tav tm="0">
                                          <p:val>
                                            <p:strVal val="ppt_h"/>
                                          </p:val>
                                        </p:tav>
                                        <p:tav tm="100000">
                                          <p:val>
                                            <p:strVal val="ppt_h"/>
                                          </p:val>
                                        </p:tav>
                                      </p:tavLst>
                                    </p:anim>
                                    <p:set>
                                      <p:cBhvr>
                                        <p:cTn id="86"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4" grpId="0" animBg="1"/>
      <p:bldP spid="36" grpId="0" animBg="1"/>
      <p:bldP spid="38" grpId="0" animBg="1"/>
      <p:bldP spid="40" grpId="0" animBg="1"/>
      <p:bldP spid="42" grpId="0" animBg="1"/>
      <p:bldP spid="44" grpId="0" animBg="1"/>
      <p:bldP spid="46" grpId="0" animBg="1"/>
      <p:bldP spid="48" grpId="0" animBg="1"/>
      <p:bldP spid="49"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D84A1-8500-280B-147E-49D047E2A807}"/>
              </a:ext>
            </a:extLst>
          </p:cNvPr>
          <p:cNvSpPr>
            <a:spLocks noGrp="1"/>
          </p:cNvSpPr>
          <p:nvPr>
            <p:ph type="title"/>
          </p:nvPr>
        </p:nvSpPr>
        <p:spPr/>
        <p:txBody>
          <a:bodyPr/>
          <a:lstStyle/>
          <a:p>
            <a:r>
              <a:rPr lang="en-AU" dirty="0"/>
              <a:t>Parliament vs Government</a:t>
            </a:r>
          </a:p>
        </p:txBody>
      </p:sp>
      <p:sp>
        <p:nvSpPr>
          <p:cNvPr id="3" name="Content Placeholder 2">
            <a:extLst>
              <a:ext uri="{FF2B5EF4-FFF2-40B4-BE49-F238E27FC236}">
                <a16:creationId xmlns:a16="http://schemas.microsoft.com/office/drawing/2014/main" id="{AC4B8FC3-E561-40B8-7D43-D2234D7B4E33}"/>
              </a:ext>
            </a:extLst>
          </p:cNvPr>
          <p:cNvSpPr>
            <a:spLocks noGrp="1"/>
          </p:cNvSpPr>
          <p:nvPr>
            <p:ph sz="half" idx="1"/>
          </p:nvPr>
        </p:nvSpPr>
        <p:spPr>
          <a:xfrm>
            <a:off x="838200" y="1987471"/>
            <a:ext cx="5181600" cy="3785455"/>
          </a:xfrm>
        </p:spPr>
        <p:txBody>
          <a:bodyPr>
            <a:normAutofit/>
          </a:bodyPr>
          <a:lstStyle/>
          <a:p>
            <a:endParaRPr lang="en-AU" dirty="0"/>
          </a:p>
          <a:p>
            <a:pPr rtl="0">
              <a:buFont typeface="Arial" panose="020B0604020202020204" pitchFamily="34" charset="0"/>
              <a:buChar char="•"/>
            </a:pPr>
            <a:r>
              <a:rPr lang="en-AU" sz="3600" dirty="0"/>
              <a:t>Australia’s </a:t>
            </a:r>
            <a:r>
              <a:rPr lang="en-AU" sz="3600" b="1" dirty="0"/>
              <a:t>Parliament</a:t>
            </a:r>
            <a:r>
              <a:rPr lang="en-AU" sz="3600" dirty="0"/>
              <a:t> sits in Canberra. It includes people from across Australia who have been elected as our representatives.</a:t>
            </a:r>
          </a:p>
          <a:p>
            <a:endParaRPr lang="en-AU" dirty="0"/>
          </a:p>
        </p:txBody>
      </p:sp>
      <p:sp>
        <p:nvSpPr>
          <p:cNvPr id="4" name="Content Placeholder 3">
            <a:extLst>
              <a:ext uri="{FF2B5EF4-FFF2-40B4-BE49-F238E27FC236}">
                <a16:creationId xmlns:a16="http://schemas.microsoft.com/office/drawing/2014/main" id="{E9AE102A-2BF4-1563-18A9-71684FD9CDEB}"/>
              </a:ext>
            </a:extLst>
          </p:cNvPr>
          <p:cNvSpPr>
            <a:spLocks noGrp="1"/>
          </p:cNvSpPr>
          <p:nvPr>
            <p:ph sz="half" idx="2"/>
          </p:nvPr>
        </p:nvSpPr>
        <p:spPr>
          <a:xfrm>
            <a:off x="6172200" y="1987470"/>
            <a:ext cx="5181600" cy="3785456"/>
          </a:xfrm>
        </p:spPr>
        <p:txBody>
          <a:bodyPr>
            <a:normAutofit/>
          </a:bodyPr>
          <a:lstStyle/>
          <a:p>
            <a:endParaRPr lang="en-AU" dirty="0"/>
          </a:p>
          <a:p>
            <a:r>
              <a:rPr lang="en-AU" sz="3600" dirty="0"/>
              <a:t>The party or group of parties with more than half the representatives in the House of Representatives is known as the </a:t>
            </a:r>
            <a:r>
              <a:rPr lang="en-AU" sz="3600" b="1" dirty="0"/>
              <a:t>government</a:t>
            </a:r>
          </a:p>
          <a:p>
            <a:endParaRPr lang="en-AU" dirty="0"/>
          </a:p>
        </p:txBody>
      </p:sp>
    </p:spTree>
    <p:extLst>
      <p:ext uri="{BB962C8B-B14F-4D97-AF65-F5344CB8AC3E}">
        <p14:creationId xmlns:p14="http://schemas.microsoft.com/office/powerpoint/2010/main" val="4097684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6250A3A4-F47E-88AA-AAAE-AA083608AAF0}"/>
              </a:ext>
            </a:extLst>
          </p:cNvPr>
          <p:cNvSpPr txBox="1">
            <a:spLocks/>
          </p:cNvSpPr>
          <p:nvPr/>
        </p:nvSpPr>
        <p:spPr>
          <a:xfrm>
            <a:off x="1627443"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Federal</a:t>
            </a:r>
          </a:p>
        </p:txBody>
      </p:sp>
      <p:sp>
        <p:nvSpPr>
          <p:cNvPr id="5" name="Subtitle 2">
            <a:extLst>
              <a:ext uri="{FF2B5EF4-FFF2-40B4-BE49-F238E27FC236}">
                <a16:creationId xmlns:a16="http://schemas.microsoft.com/office/drawing/2014/main" id="{4F16B127-7708-A460-DE86-FD5E18AD9AB9}"/>
              </a:ext>
            </a:extLst>
          </p:cNvPr>
          <p:cNvSpPr txBox="1">
            <a:spLocks/>
          </p:cNvSpPr>
          <p:nvPr/>
        </p:nvSpPr>
        <p:spPr>
          <a:xfrm>
            <a:off x="4958015"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State</a:t>
            </a:r>
          </a:p>
        </p:txBody>
      </p:sp>
      <p:sp>
        <p:nvSpPr>
          <p:cNvPr id="6" name="Subtitle 2">
            <a:extLst>
              <a:ext uri="{FF2B5EF4-FFF2-40B4-BE49-F238E27FC236}">
                <a16:creationId xmlns:a16="http://schemas.microsoft.com/office/drawing/2014/main" id="{B045D8EA-991A-92D0-2209-D0E8CE465119}"/>
              </a:ext>
            </a:extLst>
          </p:cNvPr>
          <p:cNvSpPr txBox="1">
            <a:spLocks/>
          </p:cNvSpPr>
          <p:nvPr/>
        </p:nvSpPr>
        <p:spPr>
          <a:xfrm>
            <a:off x="8452466" y="2252022"/>
            <a:ext cx="1594183" cy="57606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r" defTabSz="914400" rtl="0" eaLnBrk="1" fontAlgn="auto" latinLnBrk="0" hangingPunct="1">
              <a:lnSpc>
                <a:spcPct val="90000"/>
              </a:lnSpc>
              <a:spcBef>
                <a:spcPts val="1400"/>
              </a:spcBef>
              <a:spcAft>
                <a:spcPts val="0"/>
              </a:spcAft>
              <a:buClr>
                <a:srgbClr val="6E267B"/>
              </a:buClr>
              <a:buSzPct val="80000"/>
              <a:buFont typeface="Corbel" pitchFamily="34" charset="0"/>
              <a:buNone/>
              <a:tabLst/>
              <a:defRPr/>
            </a:pPr>
            <a:r>
              <a:rPr kumimoji="0" lang="en-AU" sz="3200" b="0" i="0" u="none" strike="noStrike" kern="1200" cap="none" spc="0" normalizeH="0" baseline="0" noProof="0" dirty="0">
                <a:ln>
                  <a:noFill/>
                </a:ln>
                <a:solidFill>
                  <a:schemeClr val="tx1"/>
                </a:solidFill>
                <a:effectLst/>
                <a:uLnTx/>
                <a:uFillTx/>
                <a:latin typeface="HelveticaNeueLT Std Lt"/>
                <a:ea typeface="+mn-ea"/>
                <a:cs typeface="+mn-cs"/>
              </a:rPr>
              <a:t>Local</a:t>
            </a:r>
          </a:p>
        </p:txBody>
      </p:sp>
      <p:pic>
        <p:nvPicPr>
          <p:cNvPr id="7" name="Picture 6" descr="A green map with a yellow dot&#10;&#10;Description automatically generated">
            <a:hlinkClick r:id="rId2" action="ppaction://hlinksldjump"/>
            <a:extLst>
              <a:ext uri="{FF2B5EF4-FFF2-40B4-BE49-F238E27FC236}">
                <a16:creationId xmlns:a16="http://schemas.microsoft.com/office/drawing/2014/main" id="{AF49B9D0-0A38-B30F-649B-532718C1B6D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1176602" y="2864290"/>
            <a:ext cx="2532077" cy="2218099"/>
          </a:xfrm>
          <a:prstGeom prst="rect">
            <a:avLst/>
          </a:prstGeom>
        </p:spPr>
      </p:pic>
      <p:pic>
        <p:nvPicPr>
          <p:cNvPr id="8" name="Picture 7" descr="A map of australia with dots&#10;&#10;Description automatically generated">
            <a:hlinkClick r:id="rId5" action="ppaction://hlinksldjump"/>
            <a:extLst>
              <a:ext uri="{FF2B5EF4-FFF2-40B4-BE49-F238E27FC236}">
                <a16:creationId xmlns:a16="http://schemas.microsoft.com/office/drawing/2014/main" id="{E753C3B2-03C1-3041-72A7-EA94609BB08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p:blipFill>
        <p:spPr>
          <a:xfrm>
            <a:off x="8145492" y="2864290"/>
            <a:ext cx="2576322" cy="2297762"/>
          </a:xfrm>
          <a:prstGeom prst="rect">
            <a:avLst/>
          </a:prstGeom>
        </p:spPr>
      </p:pic>
      <p:pic>
        <p:nvPicPr>
          <p:cNvPr id="9" name="Picture 8" descr="A black rectangle with white dots&#10;&#10;Description automatically generated">
            <a:extLst>
              <a:ext uri="{FF2B5EF4-FFF2-40B4-BE49-F238E27FC236}">
                <a16:creationId xmlns:a16="http://schemas.microsoft.com/office/drawing/2014/main" id="{1167CEBD-173F-A393-B208-7ED084961AF0}"/>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035C2BDF-0B53-03C5-0CEB-26032C38E278}"/>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
        <p:nvSpPr>
          <p:cNvPr id="11" name="Title 1">
            <a:extLst>
              <a:ext uri="{FF2B5EF4-FFF2-40B4-BE49-F238E27FC236}">
                <a16:creationId xmlns:a16="http://schemas.microsoft.com/office/drawing/2014/main" id="{257C95AF-E2AB-985C-40F8-B1FB5436F511}"/>
              </a:ext>
            </a:extLst>
          </p:cNvPr>
          <p:cNvSpPr txBox="1">
            <a:spLocks/>
          </p:cNvSpPr>
          <p:nvPr/>
        </p:nvSpPr>
        <p:spPr>
          <a:xfrm>
            <a:off x="839416" y="288032"/>
            <a:ext cx="685396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dirty="0">
                <a:solidFill>
                  <a:schemeClr val="tx1"/>
                </a:solidFill>
              </a:rPr>
              <a:t>The 3 levels of government</a:t>
            </a:r>
            <a:endParaRPr kumimoji="0" lang="en-AU" sz="4400" b="0" i="0" u="none" strike="noStrike" kern="1200" cap="none" spc="0" normalizeH="0" baseline="0" noProof="0" dirty="0">
              <a:ln>
                <a:noFill/>
              </a:ln>
              <a:solidFill>
                <a:schemeClr val="tx1"/>
              </a:solidFill>
              <a:effectLst/>
              <a:uLnTx/>
              <a:uFillTx/>
              <a:latin typeface="HelveticaNeueLT Std Thin" panose="020B0403020202020204" pitchFamily="34" charset="0"/>
              <a:ea typeface="+mj-ea"/>
              <a:cs typeface="+mj-cs"/>
            </a:endParaRPr>
          </a:p>
        </p:txBody>
      </p:sp>
      <p:pic>
        <p:nvPicPr>
          <p:cNvPr id="12" name="Picture 11" descr="A map of australia with yellow dots&#10;&#10;Description automatically generated">
            <a:extLst>
              <a:ext uri="{FF2B5EF4-FFF2-40B4-BE49-F238E27FC236}">
                <a16:creationId xmlns:a16="http://schemas.microsoft.com/office/drawing/2014/main" id="{0CDAB8BA-E8F1-5DEC-799B-524F439E53AA}"/>
              </a:ext>
            </a:extLst>
          </p:cNvPr>
          <p:cNvPicPr>
            <a:picLocks noChangeAspect="1"/>
          </p:cNvPicPr>
          <p:nvPr/>
        </p:nvPicPr>
        <p:blipFill rotWithShape="1">
          <a:blip r:embed="rId9">
            <a:extLst>
              <a:ext uri="{28A0092B-C50C-407E-A947-70E740481C1C}">
                <a14:useLocalDpi xmlns:a14="http://schemas.microsoft.com/office/drawing/2010/main" val="0"/>
              </a:ext>
            </a:extLst>
          </a:blip>
          <a:srcRect t="9182" b="30818"/>
          <a:stretch/>
        </p:blipFill>
        <p:spPr>
          <a:xfrm>
            <a:off x="4688301" y="2859152"/>
            <a:ext cx="2614071" cy="2218099"/>
          </a:xfrm>
          <a:prstGeom prst="rect">
            <a:avLst/>
          </a:prstGeom>
        </p:spPr>
      </p:pic>
      <p:pic>
        <p:nvPicPr>
          <p:cNvPr id="13" name="Picture 12" descr="A black rectangle with white dots&#10;&#10;Description automatically generated">
            <a:extLst>
              <a:ext uri="{FF2B5EF4-FFF2-40B4-BE49-F238E27FC236}">
                <a16:creationId xmlns:a16="http://schemas.microsoft.com/office/drawing/2014/main" id="{D43E6103-7B41-BDC6-D432-87D745B2C9C2}"/>
              </a:ext>
            </a:extLst>
          </p:cNvPr>
          <p:cNvPicPr>
            <a:picLocks noChangeAspect="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spTree>
    <p:extLst>
      <p:ext uri="{BB962C8B-B14F-4D97-AF65-F5344CB8AC3E}">
        <p14:creationId xmlns:p14="http://schemas.microsoft.com/office/powerpoint/2010/main" val="2768654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71C568B-B0A6-7A7B-B4A1-01C520B622F8}"/>
              </a:ext>
            </a:extLst>
          </p:cNvPr>
          <p:cNvSpPr txBox="1">
            <a:spLocks/>
          </p:cNvSpPr>
          <p:nvPr/>
        </p:nvSpPr>
        <p:spPr>
          <a:xfrm>
            <a:off x="1138237" y="391025"/>
            <a:ext cx="9915525" cy="89873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Federal Government</a:t>
            </a:r>
          </a:p>
        </p:txBody>
      </p:sp>
      <p:sp>
        <p:nvSpPr>
          <p:cNvPr id="5" name="TextBox 4">
            <a:extLst>
              <a:ext uri="{FF2B5EF4-FFF2-40B4-BE49-F238E27FC236}">
                <a16:creationId xmlns:a16="http://schemas.microsoft.com/office/drawing/2014/main" id="{945A893A-1E8B-1742-DC6E-6DCC3E686178}"/>
              </a:ext>
            </a:extLst>
          </p:cNvPr>
          <p:cNvSpPr txBox="1"/>
          <p:nvPr/>
        </p:nvSpPr>
        <p:spPr>
          <a:xfrm>
            <a:off x="8402265" y="3792176"/>
            <a:ext cx="3168352" cy="2031325"/>
          </a:xfrm>
          <a:prstGeom prst="rect">
            <a:avLst/>
          </a:prstGeom>
          <a:noFill/>
          <a:ln w="9525">
            <a:noFill/>
          </a:ln>
        </p:spPr>
        <p:txBody>
          <a:bodyPr wrap="square" rtlCol="0">
            <a:spAutoFit/>
          </a:bodyPr>
          <a:lstStyle/>
          <a:p>
            <a:pPr algn="ctr"/>
            <a:r>
              <a:rPr lang="en-AU" dirty="0"/>
              <a:t>The Federal parliament makes laws for all national matters such as defence and immigration. Australia has 1 federal parliament – in Canberra</a:t>
            </a:r>
          </a:p>
          <a:p>
            <a:endParaRPr lang="en-AU" dirty="0"/>
          </a:p>
        </p:txBody>
      </p:sp>
      <p:sp>
        <p:nvSpPr>
          <p:cNvPr id="6" name="Rectangle 5">
            <a:extLst>
              <a:ext uri="{FF2B5EF4-FFF2-40B4-BE49-F238E27FC236}">
                <a16:creationId xmlns:a16="http://schemas.microsoft.com/office/drawing/2014/main" id="{9FE49271-A8ED-704E-C7B8-17875AFF0021}"/>
              </a:ext>
            </a:extLst>
          </p:cNvPr>
          <p:cNvSpPr/>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sp>
        <p:nvSpPr>
          <p:cNvPr id="7" name="Rectangle 6">
            <a:extLst>
              <a:ext uri="{FF2B5EF4-FFF2-40B4-BE49-F238E27FC236}">
                <a16:creationId xmlns:a16="http://schemas.microsoft.com/office/drawing/2014/main" id="{F90B26AA-A18C-31D1-4D9F-B6AFA7DC9D78}"/>
              </a:ext>
            </a:extLst>
          </p:cNvPr>
          <p:cNvSpPr/>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8" name="Picture 7" descr="A green map with a yellow dot&#10;&#10;Description automatically generated">
            <a:hlinkClick r:id="rId2" action="ppaction://hlinksldjump"/>
            <a:extLst>
              <a:ext uri="{FF2B5EF4-FFF2-40B4-BE49-F238E27FC236}">
                <a16:creationId xmlns:a16="http://schemas.microsoft.com/office/drawing/2014/main" id="{D60F0F99-5386-90E7-1C65-4A5A66A61D5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p:blipFill>
        <p:spPr>
          <a:xfrm>
            <a:off x="7928196" y="391026"/>
            <a:ext cx="3858575" cy="3380111"/>
          </a:xfrm>
          <a:prstGeom prst="rect">
            <a:avLst/>
          </a:prstGeom>
        </p:spPr>
      </p:pic>
      <p:sp>
        <p:nvSpPr>
          <p:cNvPr id="9" name="Rectangle: Rounded Corners 8">
            <a:hlinkClick r:id="rId5" action="ppaction://hlinksldjump"/>
            <a:extLst>
              <a:ext uri="{FF2B5EF4-FFF2-40B4-BE49-F238E27FC236}">
                <a16:creationId xmlns:a16="http://schemas.microsoft.com/office/drawing/2014/main" id="{5ECB7E07-8DBC-ED41-794A-B49BA991D309}"/>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1" baseline="-25000" dirty="0">
                <a:hlinkClick r:id="rId6" action="ppaction://hlinksldjump"/>
              </a:rPr>
              <a:t>BACK</a:t>
            </a:r>
            <a:endParaRPr lang="en-AU" sz="3200" b="1" baseline="-25000" dirty="0"/>
          </a:p>
        </p:txBody>
      </p:sp>
      <p:pic>
        <p:nvPicPr>
          <p:cNvPr id="10" name="Picture 9" descr="Parliament House, Canberra with a flag on top&#10;&#10;Description automatically generated">
            <a:extLst>
              <a:ext uri="{FF2B5EF4-FFF2-40B4-BE49-F238E27FC236}">
                <a16:creationId xmlns:a16="http://schemas.microsoft.com/office/drawing/2014/main" id="{2CB51484-9DDF-85C8-5641-37DDA5F17577}"/>
              </a:ext>
            </a:extLst>
          </p:cNvPr>
          <p:cNvPicPr>
            <a:picLocks noChangeAspect="1"/>
          </p:cNvPicPr>
          <p:nvPr/>
        </p:nvPicPr>
        <p:blipFill rotWithShape="1">
          <a:blip r:embed="rId7">
            <a:extLst>
              <a:ext uri="{28A0092B-C50C-407E-A947-70E740481C1C}">
                <a14:useLocalDpi xmlns:a14="http://schemas.microsoft.com/office/drawing/2010/main" val="0"/>
              </a:ext>
            </a:extLst>
          </a:blip>
          <a:srcRect l="136" t="8598" r="-7069" b="22301"/>
          <a:stretch/>
        </p:blipFill>
        <p:spPr>
          <a:xfrm>
            <a:off x="1767971" y="1342700"/>
            <a:ext cx="5686424" cy="2449476"/>
          </a:xfrm>
          <a:prstGeom prst="rect">
            <a:avLst/>
          </a:prstGeom>
        </p:spPr>
      </p:pic>
      <p:pic>
        <p:nvPicPr>
          <p:cNvPr id="11" name="Picture 10" descr="A close-up of a sign&#10;&#10;Description automatically generated">
            <a:extLst>
              <a:ext uri="{FF2B5EF4-FFF2-40B4-BE49-F238E27FC236}">
                <a16:creationId xmlns:a16="http://schemas.microsoft.com/office/drawing/2014/main" id="{B15D2415-AF40-19F3-EA76-55943976949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0079" y="4237196"/>
            <a:ext cx="1881291" cy="1918179"/>
          </a:xfrm>
          <a:prstGeom prst="rect">
            <a:avLst/>
          </a:prstGeom>
        </p:spPr>
      </p:pic>
      <p:sp>
        <p:nvSpPr>
          <p:cNvPr id="12" name="Rectangle 11">
            <a:extLst>
              <a:ext uri="{FF2B5EF4-FFF2-40B4-BE49-F238E27FC236}">
                <a16:creationId xmlns:a16="http://schemas.microsoft.com/office/drawing/2014/main" id="{620C9968-70E0-06E7-107B-B9FEFD2792BD}"/>
              </a:ext>
            </a:extLst>
          </p:cNvPr>
          <p:cNvSpPr/>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p>
        </p:txBody>
      </p:sp>
      <p:pic>
        <p:nvPicPr>
          <p:cNvPr id="13" name="Picture 12" descr="A logo of a military force&#10;&#10;Description automatically generated">
            <a:extLst>
              <a:ext uri="{FF2B5EF4-FFF2-40B4-BE49-F238E27FC236}">
                <a16:creationId xmlns:a16="http://schemas.microsoft.com/office/drawing/2014/main" id="{7A70FB5A-9F2D-5934-31F5-9BCE88A46125}"/>
              </a:ext>
            </a:extLst>
          </p:cNvPr>
          <p:cNvPicPr>
            <a:picLocks noChangeAspect="1"/>
          </p:cNvPicPr>
          <p:nvPr/>
        </p:nvPicPr>
        <p:blipFill rotWithShape="1">
          <a:blip r:embed="rId9">
            <a:extLst>
              <a:ext uri="{28A0092B-C50C-407E-A947-70E740481C1C}">
                <a14:useLocalDpi xmlns:a14="http://schemas.microsoft.com/office/drawing/2010/main" val="0"/>
              </a:ext>
            </a:extLst>
          </a:blip>
          <a:srcRect r="553"/>
          <a:stretch/>
        </p:blipFill>
        <p:spPr>
          <a:xfrm>
            <a:off x="3248551" y="4294346"/>
            <a:ext cx="2286000" cy="1721916"/>
          </a:xfrm>
          <a:prstGeom prst="rect">
            <a:avLst/>
          </a:prstGeom>
        </p:spPr>
      </p:pic>
      <p:pic>
        <p:nvPicPr>
          <p:cNvPr id="2" name="Picture 2" descr="Free Free Airplane Clipart, Download Free Free Airplane Clipart png images, Free ClipArts on ...">
            <a:extLst>
              <a:ext uri="{FF2B5EF4-FFF2-40B4-BE49-F238E27FC236}">
                <a16:creationId xmlns:a16="http://schemas.microsoft.com/office/drawing/2014/main" id="{165D5ED7-1C34-5842-3A8F-2CBF5A3D42E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1640" y="4237196"/>
            <a:ext cx="1083700" cy="17111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F97AC07-0B2B-4224-1347-4C7A32DF9649}"/>
              </a:ext>
            </a:extLst>
          </p:cNvPr>
          <p:cNvSpPr txBox="1"/>
          <p:nvPr/>
        </p:nvSpPr>
        <p:spPr>
          <a:xfrm>
            <a:off x="6256970" y="5970709"/>
            <a:ext cx="1033040" cy="369332"/>
          </a:xfrm>
          <a:prstGeom prst="rect">
            <a:avLst/>
          </a:prstGeom>
          <a:noFill/>
        </p:spPr>
        <p:txBody>
          <a:bodyPr wrap="none" rtlCol="0">
            <a:spAutoFit/>
          </a:bodyPr>
          <a:lstStyle/>
          <a:p>
            <a:r>
              <a:rPr lang="en-AU" dirty="0"/>
              <a:t>Air travel</a:t>
            </a:r>
          </a:p>
        </p:txBody>
      </p:sp>
    </p:spTree>
    <p:extLst>
      <p:ext uri="{BB962C8B-B14F-4D97-AF65-F5344CB8AC3E}">
        <p14:creationId xmlns:p14="http://schemas.microsoft.com/office/powerpoint/2010/main" val="308100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C216253-1936-C0A7-0C9B-1E255BA8693E}"/>
              </a:ext>
            </a:extLst>
          </p:cNvPr>
          <p:cNvSpPr txBox="1">
            <a:spLocks/>
          </p:cNvSpPr>
          <p:nvPr/>
        </p:nvSpPr>
        <p:spPr>
          <a:xfrm>
            <a:off x="1143000" y="609600"/>
            <a:ext cx="9875520" cy="1356360"/>
          </a:xfrm>
          <a:prstGeom prst="rect">
            <a:avLst/>
          </a:prstGeom>
        </p:spPr>
        <p:txBody>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dirty="0">
              <a:solidFill>
                <a:schemeClr val="tx1"/>
              </a:solidFill>
            </a:endParaRPr>
          </a:p>
        </p:txBody>
      </p:sp>
      <p:sp>
        <p:nvSpPr>
          <p:cNvPr id="5" name="TextBox 4">
            <a:extLst>
              <a:ext uri="{FF2B5EF4-FFF2-40B4-BE49-F238E27FC236}">
                <a16:creationId xmlns:a16="http://schemas.microsoft.com/office/drawing/2014/main" id="{1D13CFD9-C61B-BEC1-3366-2C0659C26EA4}"/>
              </a:ext>
            </a:extLst>
          </p:cNvPr>
          <p:cNvSpPr txBox="1"/>
          <p:nvPr/>
        </p:nvSpPr>
        <p:spPr>
          <a:xfrm>
            <a:off x="7948379" y="3721042"/>
            <a:ext cx="3168352" cy="2031325"/>
          </a:xfrm>
          <a:prstGeom prst="rect">
            <a:avLst/>
          </a:prstGeom>
          <a:noFill/>
          <a:ln w="9525">
            <a:noFill/>
          </a:ln>
        </p:spPr>
        <p:txBody>
          <a:bodyPr wrap="square" rtlCol="0">
            <a:spAutoFit/>
          </a:bodyPr>
          <a:lstStyle/>
          <a:p>
            <a:pPr algn="ctr"/>
            <a:r>
              <a:rPr lang="en-AU" dirty="0"/>
              <a:t>The state and territory parliaments make laws about state and territory matters such as hospitals and schools. Australia has 6 state and 2 territory parliaments – 1 in each capital city.</a:t>
            </a:r>
          </a:p>
        </p:txBody>
      </p:sp>
      <p:sp>
        <p:nvSpPr>
          <p:cNvPr id="6" name="Rectangle 5">
            <a:extLst>
              <a:ext uri="{FF2B5EF4-FFF2-40B4-BE49-F238E27FC236}">
                <a16:creationId xmlns:a16="http://schemas.microsoft.com/office/drawing/2014/main" id="{3156F518-490E-A70E-97FD-CB004FBC8898}"/>
              </a:ext>
            </a:extLst>
          </p:cNvPr>
          <p:cNvSpPr/>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7" name="Rectangle 6">
            <a:extLst>
              <a:ext uri="{FF2B5EF4-FFF2-40B4-BE49-F238E27FC236}">
                <a16:creationId xmlns:a16="http://schemas.microsoft.com/office/drawing/2014/main" id="{1FDF6397-6AFE-9DAB-40FC-1F8F96AFE502}"/>
              </a:ext>
            </a:extLst>
          </p:cNvPr>
          <p:cNvSpPr/>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8" name="Rectangle 7">
            <a:extLst>
              <a:ext uri="{FF2B5EF4-FFF2-40B4-BE49-F238E27FC236}">
                <a16:creationId xmlns:a16="http://schemas.microsoft.com/office/drawing/2014/main" id="{7A55780F-6FD8-ED4A-2C4E-2C977F1A2B59}"/>
              </a:ext>
            </a:extLst>
          </p:cNvPr>
          <p:cNvSpPr/>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9" name="Rectangle 8">
            <a:extLst>
              <a:ext uri="{FF2B5EF4-FFF2-40B4-BE49-F238E27FC236}">
                <a16:creationId xmlns:a16="http://schemas.microsoft.com/office/drawing/2014/main" id="{CC72EEB8-CFD2-77AA-3A37-E625FC46884A}"/>
              </a:ext>
            </a:extLst>
          </p:cNvPr>
          <p:cNvSpPr/>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aseline="-25000" dirty="0">
              <a:solidFill>
                <a:schemeClr val="tx1"/>
              </a:solidFill>
            </a:endParaRPr>
          </a:p>
        </p:txBody>
      </p:sp>
      <p:sp>
        <p:nvSpPr>
          <p:cNvPr id="10" name="Rectangle: Rounded Corners 9">
            <a:hlinkClick r:id="rId2" action="ppaction://hlinksldjump"/>
            <a:extLst>
              <a:ext uri="{FF2B5EF4-FFF2-40B4-BE49-F238E27FC236}">
                <a16:creationId xmlns:a16="http://schemas.microsoft.com/office/drawing/2014/main" id="{477DF4D3-754A-E57E-7637-6227476D29BA}"/>
              </a:ext>
            </a:extLst>
          </p:cNvPr>
          <p:cNvSpPr/>
          <p:nvPr/>
        </p:nvSpPr>
        <p:spPr>
          <a:xfrm>
            <a:off x="10874954" y="6096000"/>
            <a:ext cx="1114425" cy="656400"/>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3200" baseline="-25000" dirty="0">
                <a:solidFill>
                  <a:schemeClr val="tx1"/>
                </a:solidFill>
                <a:hlinkClick r:id="rId2" action="ppaction://hlinksldjump"/>
              </a:rPr>
              <a:t>BACK</a:t>
            </a:r>
            <a:endParaRPr lang="en-AU" sz="3200" baseline="-25000" dirty="0">
              <a:solidFill>
                <a:schemeClr val="tx1"/>
              </a:solidFill>
            </a:endParaRPr>
          </a:p>
        </p:txBody>
      </p:sp>
      <p:pic>
        <p:nvPicPr>
          <p:cNvPr id="11" name="Picture 10" descr="A cartoon of a hospital&#10;&#10;Description automatically generated">
            <a:extLst>
              <a:ext uri="{FF2B5EF4-FFF2-40B4-BE49-F238E27FC236}">
                <a16:creationId xmlns:a16="http://schemas.microsoft.com/office/drawing/2014/main" id="{E7E5015E-11BA-1F98-6EB7-408742592C6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715892" y="1442486"/>
            <a:ext cx="2708345" cy="2190750"/>
          </a:xfrm>
          <a:prstGeom prst="rect">
            <a:avLst/>
          </a:prstGeom>
        </p:spPr>
      </p:pic>
      <p:pic>
        <p:nvPicPr>
          <p:cNvPr id="12" name="Picture 11" descr="A police cars parked on a dirt road&#10;&#10;Description automatically generated">
            <a:extLst>
              <a:ext uri="{FF2B5EF4-FFF2-40B4-BE49-F238E27FC236}">
                <a16:creationId xmlns:a16="http://schemas.microsoft.com/office/drawing/2014/main" id="{19D398FC-4373-E7FA-1AF8-FE71D5201A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1636971"/>
            <a:ext cx="2286000" cy="1785816"/>
          </a:xfrm>
          <a:prstGeom prst="rect">
            <a:avLst/>
          </a:prstGeom>
        </p:spPr>
      </p:pic>
      <p:pic>
        <p:nvPicPr>
          <p:cNvPr id="13" name="Picture 12" descr="A building with flags on the fence&#10;&#10;Description automatically generated">
            <a:extLst>
              <a:ext uri="{FF2B5EF4-FFF2-40B4-BE49-F238E27FC236}">
                <a16:creationId xmlns:a16="http://schemas.microsoft.com/office/drawing/2014/main" id="{38A8BA16-1610-0711-5B4D-FB97225188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725" y="4407342"/>
            <a:ext cx="2291881" cy="1526734"/>
          </a:xfrm>
          <a:prstGeom prst="rect">
            <a:avLst/>
          </a:prstGeom>
        </p:spPr>
      </p:pic>
      <p:sp>
        <p:nvSpPr>
          <p:cNvPr id="14" name="TextBox 13">
            <a:extLst>
              <a:ext uri="{FF2B5EF4-FFF2-40B4-BE49-F238E27FC236}">
                <a16:creationId xmlns:a16="http://schemas.microsoft.com/office/drawing/2014/main" id="{6DB1ED11-AAA7-C14C-F92D-77AC13D30731}"/>
              </a:ext>
            </a:extLst>
          </p:cNvPr>
          <p:cNvSpPr txBox="1"/>
          <p:nvPr/>
        </p:nvSpPr>
        <p:spPr>
          <a:xfrm>
            <a:off x="1407062" y="3338262"/>
            <a:ext cx="1064074" cy="369332"/>
          </a:xfrm>
          <a:prstGeom prst="rect">
            <a:avLst/>
          </a:prstGeom>
          <a:noFill/>
        </p:spPr>
        <p:txBody>
          <a:bodyPr wrap="none" rtlCol="0">
            <a:spAutoFit/>
          </a:bodyPr>
          <a:lstStyle/>
          <a:p>
            <a:r>
              <a:rPr lang="en-AU" dirty="0"/>
              <a:t>Hospitals</a:t>
            </a:r>
          </a:p>
        </p:txBody>
      </p:sp>
      <p:sp>
        <p:nvSpPr>
          <p:cNvPr id="15" name="TextBox 14">
            <a:extLst>
              <a:ext uri="{FF2B5EF4-FFF2-40B4-BE49-F238E27FC236}">
                <a16:creationId xmlns:a16="http://schemas.microsoft.com/office/drawing/2014/main" id="{459CB319-A824-6680-D498-182DF24288EE}"/>
              </a:ext>
            </a:extLst>
          </p:cNvPr>
          <p:cNvSpPr txBox="1"/>
          <p:nvPr/>
        </p:nvSpPr>
        <p:spPr>
          <a:xfrm>
            <a:off x="4369603" y="3379942"/>
            <a:ext cx="751616" cy="369332"/>
          </a:xfrm>
          <a:prstGeom prst="rect">
            <a:avLst/>
          </a:prstGeom>
          <a:noFill/>
        </p:spPr>
        <p:txBody>
          <a:bodyPr wrap="none" rtlCol="0">
            <a:spAutoFit/>
          </a:bodyPr>
          <a:lstStyle/>
          <a:p>
            <a:r>
              <a:rPr lang="en-AU" dirty="0"/>
              <a:t>Police</a:t>
            </a:r>
          </a:p>
        </p:txBody>
      </p:sp>
      <p:sp>
        <p:nvSpPr>
          <p:cNvPr id="16" name="TextBox 15">
            <a:extLst>
              <a:ext uri="{FF2B5EF4-FFF2-40B4-BE49-F238E27FC236}">
                <a16:creationId xmlns:a16="http://schemas.microsoft.com/office/drawing/2014/main" id="{0EC34CD8-CAD8-43DF-E329-24BC1AE5E945}"/>
              </a:ext>
            </a:extLst>
          </p:cNvPr>
          <p:cNvSpPr txBox="1"/>
          <p:nvPr/>
        </p:nvSpPr>
        <p:spPr>
          <a:xfrm>
            <a:off x="1407062" y="6021072"/>
            <a:ext cx="907621" cy="369332"/>
          </a:xfrm>
          <a:prstGeom prst="rect">
            <a:avLst/>
          </a:prstGeom>
          <a:noFill/>
        </p:spPr>
        <p:txBody>
          <a:bodyPr wrap="none" rtlCol="0">
            <a:spAutoFit/>
          </a:bodyPr>
          <a:lstStyle/>
          <a:p>
            <a:r>
              <a:rPr lang="en-AU" dirty="0"/>
              <a:t>Schools</a:t>
            </a:r>
          </a:p>
        </p:txBody>
      </p:sp>
      <p:sp>
        <p:nvSpPr>
          <p:cNvPr id="17" name="Title 3">
            <a:extLst>
              <a:ext uri="{FF2B5EF4-FFF2-40B4-BE49-F238E27FC236}">
                <a16:creationId xmlns:a16="http://schemas.microsoft.com/office/drawing/2014/main" id="{375D593A-100C-E433-ECF8-E8B1A2C0145E}"/>
              </a:ext>
            </a:extLst>
          </p:cNvPr>
          <p:cNvSpPr txBox="1">
            <a:spLocks/>
          </p:cNvSpPr>
          <p:nvPr/>
        </p:nvSpPr>
        <p:spPr>
          <a:xfrm>
            <a:off x="1173480" y="380599"/>
            <a:ext cx="9875520" cy="81907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a:t>State Government</a:t>
            </a:r>
            <a:endParaRPr lang="en-AU" dirty="0"/>
          </a:p>
        </p:txBody>
      </p:sp>
      <p:pic>
        <p:nvPicPr>
          <p:cNvPr id="18" name="Picture 17" descr="A map of australia with yellow dots&#10;&#10;Description automatically generated">
            <a:extLst>
              <a:ext uri="{FF2B5EF4-FFF2-40B4-BE49-F238E27FC236}">
                <a16:creationId xmlns:a16="http://schemas.microsoft.com/office/drawing/2014/main" id="{71D1845D-C1B5-6AD1-4AED-F3A19E11D289}"/>
              </a:ext>
            </a:extLst>
          </p:cNvPr>
          <p:cNvPicPr>
            <a:picLocks noChangeAspect="1"/>
          </p:cNvPicPr>
          <p:nvPr/>
        </p:nvPicPr>
        <p:blipFill rotWithShape="1">
          <a:blip r:embed="rId7">
            <a:extLst>
              <a:ext uri="{28A0092B-C50C-407E-A947-70E740481C1C}">
                <a14:useLocalDpi xmlns:a14="http://schemas.microsoft.com/office/drawing/2010/main" val="0"/>
              </a:ext>
            </a:extLst>
          </a:blip>
          <a:srcRect t="8889" b="30189"/>
          <a:stretch/>
        </p:blipFill>
        <p:spPr>
          <a:xfrm>
            <a:off x="7548928" y="324061"/>
            <a:ext cx="3927180" cy="3383533"/>
          </a:xfrm>
          <a:prstGeom prst="rect">
            <a:avLst/>
          </a:prstGeom>
        </p:spPr>
      </p:pic>
      <p:pic>
        <p:nvPicPr>
          <p:cNvPr id="2" name="Picture 6" descr="House Clipart Outline | Free download on ClipArtMag">
            <a:extLst>
              <a:ext uri="{FF2B5EF4-FFF2-40B4-BE49-F238E27FC236}">
                <a16:creationId xmlns:a16="http://schemas.microsoft.com/office/drawing/2014/main" id="{8D33397F-67B8-EFD8-CD63-23D97DC087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15378" y="4315627"/>
            <a:ext cx="1568570" cy="15685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01F2031-B6E5-A2F0-8EF5-718E2D92C123}"/>
              </a:ext>
            </a:extLst>
          </p:cNvPr>
          <p:cNvSpPr txBox="1"/>
          <p:nvPr/>
        </p:nvSpPr>
        <p:spPr>
          <a:xfrm>
            <a:off x="4272364" y="5977982"/>
            <a:ext cx="946093" cy="369332"/>
          </a:xfrm>
          <a:prstGeom prst="rect">
            <a:avLst/>
          </a:prstGeom>
          <a:noFill/>
        </p:spPr>
        <p:txBody>
          <a:bodyPr wrap="none" rtlCol="0">
            <a:spAutoFit/>
          </a:bodyPr>
          <a:lstStyle/>
          <a:p>
            <a:r>
              <a:rPr lang="en-AU" dirty="0"/>
              <a:t>Housing</a:t>
            </a:r>
          </a:p>
        </p:txBody>
      </p:sp>
    </p:spTree>
    <p:extLst>
      <p:ext uri="{BB962C8B-B14F-4D97-AF65-F5344CB8AC3E}">
        <p14:creationId xmlns:p14="http://schemas.microsoft.com/office/powerpoint/2010/main" val="3039018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
        <a:cs typeface=""/>
      </a:majorFont>
      <a:minorFont>
        <a:latin typeface="HelveticaNeueLT Std Lt"/>
        <a:ea typeface=""/>
        <a:cs typeface=""/>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2.xml.rels>&#65279;<?xml version="1.0" encoding="utf-8"?><Relationships xmlns="http://schemas.openxmlformats.org/package/2006/relationships"><Relationship Type="http://schemas.openxmlformats.org/officeDocument/2006/relationships/customXmlProps" Target="/customXML/itemProps2.xml" Id="Rd3c4172d526e4b2384ade4b889302c76" /></Relationships>
</file>

<file path=customXML/item2.xml><?xml version="1.0" encoding="utf-8"?>
<metadata xmlns="http://www.objective.com/ecm/document/metadata/0B3863E18DF240919C16D6794A52FDA5" version="1.0.0">
  <systemFields>
    <field name="Objective-Id">
      <value order="0">A4376007</value>
    </field>
    <field name="Objective-Title">
      <value order="0">Presentation - Community delivered - CALD and general community electoral education</value>
    </field>
    <field name="Objective-Description">
      <value order="0"/>
    </field>
    <field name="Objective-CreationStamp">
      <value order="0">2024-03-08T02:03:02Z</value>
    </field>
    <field name="Objective-IsApproved">
      <value order="0">false</value>
    </field>
    <field name="Objective-IsPublished">
      <value order="0">true</value>
    </field>
    <field name="Objective-DatePublished">
      <value order="0">2025-02-10T22:49:27Z</value>
    </field>
    <field name="Objective-ModificationStamp">
      <value order="0">2025-02-10T22:49:27Z</value>
    </field>
    <field name="Objective-Owner">
      <value order="0">Nell Rooney</value>
    </field>
    <field name="Objective-Path">
      <value order="0">Objective Global Folder:AEC File Plan:Deputy Electoral Commissioner:Communications, Education and Engagement Branch:Electoral Education:Community Education:Electoral Education:CALD:Community Session for website download</value>
    </field>
    <field name="Objective-Parent">
      <value order="0">Community Session for website download</value>
    </field>
    <field name="Objective-State">
      <value order="0">Published</value>
    </field>
    <field name="Objective-VersionId">
      <value order="0">vA7328589</value>
    </field>
    <field name="Objective-Version">
      <value order="0">2.0</value>
    </field>
    <field name="Objective-VersionNumber">
      <value order="0">11</value>
    </field>
    <field name="Objective-VersionComment">
      <value order="0"/>
    </field>
    <field name="Objective-FileNumber">
      <value order="0">2023/10462</value>
    </field>
    <field name="Objective-Classification">
      <value order="0">OFFICIAL</value>
    </field>
    <field name="Objective-Caveats">
      <value order="0"/>
    </field>
  </systemFields>
  <catalogues/>
</metadata>
</file>

<file path=customXML/itemProps2.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docProps/app.xml><?xml version="1.0" encoding="utf-8"?>
<Properties xmlns="http://schemas.openxmlformats.org/officeDocument/2006/extended-properties" xmlns:vt="http://schemas.openxmlformats.org/officeDocument/2006/docPropsVTypes">
  <TotalTime>572</TotalTime>
  <Words>1048</Words>
  <Application>Microsoft Office PowerPoint</Application>
  <PresentationFormat>Widescreen</PresentationFormat>
  <Paragraphs>171</Paragraphs>
  <Slides>25</Slides>
  <Notes>1</Notes>
  <HiddenSlides>0</HiddenSlides>
  <MMClips>3</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25</vt:i4>
      </vt:variant>
    </vt:vector>
  </HeadingPairs>
  <TitlesOfParts>
    <vt:vector size="36" baseType="lpstr">
      <vt:lpstr>Aptos</vt:lpstr>
      <vt:lpstr>Arial</vt:lpstr>
      <vt:lpstr>Calibri</vt:lpstr>
      <vt:lpstr>Calibri Light</vt:lpstr>
      <vt:lpstr>Corbel</vt:lpstr>
      <vt:lpstr>Courier New</vt:lpstr>
      <vt:lpstr>HelveticaNeueLT Std Lt</vt:lpstr>
      <vt:lpstr>HelveticaNeueLT Std Thin</vt:lpstr>
      <vt:lpstr>Office Theme</vt:lpstr>
      <vt:lpstr>Office Theme</vt:lpstr>
      <vt:lpstr>Basis</vt:lpstr>
      <vt:lpstr>Understanding Federal Elections</vt:lpstr>
      <vt:lpstr>Disclaimer</vt:lpstr>
      <vt:lpstr>The plan for today’s session: </vt:lpstr>
      <vt:lpstr>Why vote?</vt:lpstr>
      <vt:lpstr>Why vote?</vt:lpstr>
      <vt:lpstr>Parliament vs Government</vt:lpstr>
      <vt:lpstr>PowerPoint Presentation</vt:lpstr>
      <vt:lpstr>PowerPoint Presentation</vt:lpstr>
      <vt:lpstr>PowerPoint Presentation</vt:lpstr>
      <vt:lpstr>PowerPoint Presentation</vt:lpstr>
      <vt:lpstr>PowerPoint Presentation</vt:lpstr>
      <vt:lpstr>Who is eligible to enrol?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Federal Elections</dc:title>
  <dc:creator>Nell Rooney</dc:creator>
  <cp:lastModifiedBy>Rohana O'Callaghan</cp:lastModifiedBy>
  <cp:revision>12</cp:revision>
  <dcterms:created xsi:type="dcterms:W3CDTF">2024-03-08T01:34:52Z</dcterms:created>
  <dcterms:modified xsi:type="dcterms:W3CDTF">2025-02-10T22:29:33Z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Enabled">
    <vt:lpwstr>true</vt:lpwstr>
  </property>
  <property fmtid="{D5CDD505-2E9C-101B-9397-08002B2CF9AE}" pid="3" name="MSIP_Label_cbfd5943-f87e-40ae-9ab7-ca0a2fbb12c2_SetDate">
    <vt:lpwstr>2024-03-08T02:01:53Z</vt:lpwstr>
  </property>
  <property fmtid="{D5CDD505-2E9C-101B-9397-08002B2CF9AE}" pid="4" name="MSIP_Label_cbfd5943-f87e-40ae-9ab7-ca0a2fbb12c2_Method">
    <vt:lpwstr>Privileged</vt:lpwstr>
  </property>
  <property fmtid="{D5CDD505-2E9C-101B-9397-08002B2CF9AE}" pid="5" name="MSIP_Label_cbfd5943-f87e-40ae-9ab7-ca0a2fbb12c2_Name">
    <vt:lpwstr>OFFICIAL</vt:lpwstr>
  </property>
  <property fmtid="{D5CDD505-2E9C-101B-9397-08002B2CF9AE}" pid="6" name="MSIP_Label_cbfd5943-f87e-40ae-9ab7-ca0a2fbb12c2_SiteId">
    <vt:lpwstr>c1eefc4f-a78a-4616-a218-48ba01757af3</vt:lpwstr>
  </property>
  <property fmtid="{D5CDD505-2E9C-101B-9397-08002B2CF9AE}" pid="7" name="MSIP_Label_cbfd5943-f87e-40ae-9ab7-ca0a2fbb12c2_ActionId">
    <vt:lpwstr>74b62a40-ebcb-4e08-aa94-78c75914bbde</vt:lpwstr>
  </property>
  <property fmtid="{D5CDD505-2E9C-101B-9397-08002B2CF9AE}" pid="8" name="MSIP_Label_cbfd5943-f87e-40ae-9ab7-ca0a2fbb12c2_ContentBits">
    <vt:lpwstr>0</vt:lpwstr>
  </property>
  <property fmtid="{D5CDD505-2E9C-101B-9397-08002B2CF9AE}" pid="9" name="Objective-Id">
    <vt:lpwstr>A4376007</vt:lpwstr>
  </property>
  <property fmtid="{D5CDD505-2E9C-101B-9397-08002B2CF9AE}" pid="10" name="Objective-Title">
    <vt:lpwstr>Presentation - Community delivered - CALD and general community electoral education</vt:lpwstr>
  </property>
  <property fmtid="{D5CDD505-2E9C-101B-9397-08002B2CF9AE}" pid="11" name="Objective-Description">
    <vt:lpwstr/>
  </property>
  <property fmtid="{D5CDD505-2E9C-101B-9397-08002B2CF9AE}" pid="12" name="Objective-CreationStamp">
    <vt:filetime>2024-03-08T02:03:02Z</vt:filetime>
  </property>
  <property fmtid="{D5CDD505-2E9C-101B-9397-08002B2CF9AE}" pid="13" name="Objective-IsApproved">
    <vt:bool>false</vt:bool>
  </property>
  <property fmtid="{D5CDD505-2E9C-101B-9397-08002B2CF9AE}" pid="14" name="Objective-IsPublished">
    <vt:bool>true</vt:bool>
  </property>
  <property fmtid="{D5CDD505-2E9C-101B-9397-08002B2CF9AE}" pid="15" name="Objective-DatePublished">
    <vt:filetime>2025-02-10T22:49:27Z</vt:filetime>
  </property>
  <property fmtid="{D5CDD505-2E9C-101B-9397-08002B2CF9AE}" pid="16" name="Objective-ModificationStamp">
    <vt:filetime>2025-02-10T22:49:27Z</vt:filetime>
  </property>
  <property fmtid="{D5CDD505-2E9C-101B-9397-08002B2CF9AE}" pid="17" name="Objective-Owner">
    <vt:lpwstr>Nell Rooney</vt:lpwstr>
  </property>
  <property fmtid="{D5CDD505-2E9C-101B-9397-08002B2CF9AE}" pid="18" name="Objective-Path">
    <vt:lpwstr>Objective Global Folder:AEC File Plan:Deputy Electoral Commissioner:Communications, Education and Engagement Branch:Electoral Education:Community Education:Electoral Education:CALD:Community Session for website download</vt:lpwstr>
  </property>
  <property fmtid="{D5CDD505-2E9C-101B-9397-08002B2CF9AE}" pid="19" name="Objective-Parent">
    <vt:lpwstr>Community Session for website download</vt:lpwstr>
  </property>
  <property fmtid="{D5CDD505-2E9C-101B-9397-08002B2CF9AE}" pid="20" name="Objective-State">
    <vt:lpwstr>Published</vt:lpwstr>
  </property>
  <property fmtid="{D5CDD505-2E9C-101B-9397-08002B2CF9AE}" pid="21" name="Objective-VersionId">
    <vt:lpwstr>vA7328589</vt:lpwstr>
  </property>
  <property fmtid="{D5CDD505-2E9C-101B-9397-08002B2CF9AE}" pid="22" name="Objective-Version">
    <vt:lpwstr>2.0</vt:lpwstr>
  </property>
  <property fmtid="{D5CDD505-2E9C-101B-9397-08002B2CF9AE}" pid="23" name="Objective-VersionNumber">
    <vt:r8>11</vt:r8>
  </property>
  <property fmtid="{D5CDD505-2E9C-101B-9397-08002B2CF9AE}" pid="24" name="Objective-VersionComment">
    <vt:lpwstr/>
  </property>
  <property fmtid="{D5CDD505-2E9C-101B-9397-08002B2CF9AE}" pid="25" name="Objective-FileNumber">
    <vt:lpwstr>2023/10462</vt:lpwstr>
  </property>
  <property fmtid="{D5CDD505-2E9C-101B-9397-08002B2CF9AE}" pid="26" name="Objective-Classification">
    <vt:lpwstr>OFFICIAL</vt:lpwstr>
  </property>
  <property fmtid="{D5CDD505-2E9C-101B-9397-08002B2CF9AE}" pid="27" name="Objective-Caveats">
    <vt:lpwstr/>
  </property>
</Properties>
</file>