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3FBC23-4653-EE20-A72F-FA5CE32F1212}" name="Maheshwar Sharma" initials="MS" userId="4ecb2aa4e468418f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ell Rooney" initials="NR" lastIdx="0" clrIdx="1"/>
  <p:cmAuthor id="1" name="Elizabeth Vahtrick" initials="LV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89" d="100"/>
          <a:sy n="89" d="100"/>
        </p:scale>
        <p:origin x="123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Nirmala UI" panose="020B0502040204020203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Nirmala UI" panose="020B0502040204020203" pitchFamily="34" charset="0"/>
              </a:defRPr>
            </a:lvl1pPr>
          </a:lstStyle>
          <a:p>
            <a:fld id="{7AD10C93-71CE-4B3D-A47F-3C53A5613DEA}" type="datetimeFigureOut">
              <a:rPr lang="en-AU" smtClean="0"/>
              <a:pPr/>
              <a:t>5/02/2025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Nirmala UI" panose="020B0502040204020203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Nirmala UI" panose="020B0502040204020203" pitchFamily="34" charset="0"/>
              </a:defRPr>
            </a:lvl1pPr>
          </a:lstStyle>
          <a:p>
            <a:fld id="{EB3179BB-ACDB-4FF0-AEFB-E647DCED0A27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Nirmala UI" panose="020B0502040204020203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Nirmala UI" panose="020B0502040204020203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Nirmala UI" panose="020B0502040204020203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Nirmala UI" panose="020B0502040204020203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Nirmala UI" panose="020B0502040204020203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orate.aec.gov.au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aph.gov.au/Senators_and_Members/Members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sa.gov.au/en/Members/Member-Details" TargetMode="External"/><Relationship Id="rId3" Type="http://schemas.openxmlformats.org/officeDocument/2006/relationships/hyperlink" Target="https://elections.nsw.gov.au/elections/find-my-electorate" TargetMode="External"/><Relationship Id="rId7" Type="http://schemas.openxmlformats.org/officeDocument/2006/relationships/hyperlink" Target="https://www.parliament.wa.gov.au/parliament/memblist.nsf/WAMember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qld.gov.au/about/contact-government/contacts/local-mp" TargetMode="External"/><Relationship Id="rId11" Type="http://schemas.openxmlformats.org/officeDocument/2006/relationships/hyperlink" Target="https://parliament.nt.gov.au/members" TargetMode="External"/><Relationship Id="rId5" Type="http://schemas.openxmlformats.org/officeDocument/2006/relationships/hyperlink" Target="https://www.parliament.vic.gov.au/members/member-search/?page=1&amp;pageSize=10&amp;session=C&amp;sortType=2" TargetMode="External"/><Relationship Id="rId10" Type="http://schemas.openxmlformats.org/officeDocument/2006/relationships/hyperlink" Target="https://www.parliament.act.gov.au/members/members-of-the-assembly" TargetMode="External"/><Relationship Id="rId4" Type="http://schemas.openxmlformats.org/officeDocument/2006/relationships/hyperlink" Target="https://www.parliament.nsw.gov.au/members/pages/all-members.aspx" TargetMode="External"/><Relationship Id="rId9" Type="http://schemas.openxmlformats.org/officeDocument/2006/relationships/hyperlink" Target="https://www.parliament.tas.gov.au/house-of-assembly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>
                <a:hlinkClick r:id="rId3"/>
              </a:rPr>
              <a:t>The voter story: Compilation (English subtitles)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4"/>
              </a:rPr>
              <a:t>The voter story - Vietnamese – YouTube</a:t>
            </a:r>
            <a:endParaRPr lang="en-AU"/>
          </a:p>
          <a:p>
            <a:endParaRPr lang="en-AU"/>
          </a:p>
          <a:p>
            <a:r>
              <a:rPr lang="en-AU">
                <a:hlinkClick r:id="rId5"/>
              </a:rPr>
              <a:t>The voter story - Mandarin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6"/>
              </a:rPr>
              <a:t>The voter story - Hindi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7"/>
              </a:rPr>
              <a:t>The voter story - Farsi (Persian)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8"/>
              </a:rPr>
              <a:t>The voter story - Arabic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AU"/>
              <a:t>Find federal member by searching </a:t>
            </a:r>
            <a:r>
              <a:rPr lang="en-AU">
                <a:hlinkClick r:id="rId3"/>
              </a:rPr>
              <a:t>Find my electorate (aec.gov.au)</a:t>
            </a:r>
            <a:r>
              <a:rPr lang="en-AU"/>
              <a:t> for the relevant electorate. You can use APH website </a:t>
            </a:r>
            <a:r>
              <a:rPr lang="en-AU">
                <a:hlinkClick r:id="rId4"/>
              </a:rPr>
              <a:t>Members – Parliament of Australia (aph.gov.au)</a:t>
            </a:r>
            <a:r>
              <a:rPr lang="en-AU"/>
              <a:t> to find a picture of the member.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Find the state member for the area:</a:t>
            </a:r>
          </a:p>
          <a:p>
            <a:endParaRPr lang="en-AU"/>
          </a:p>
          <a:p>
            <a:r>
              <a:rPr lang="en-AU"/>
              <a:t>NSW:  </a:t>
            </a:r>
            <a:r>
              <a:rPr lang="en-AU">
                <a:hlinkClick r:id="rId3"/>
              </a:rPr>
              <a:t>Find my electorate - NSW Electoral Commission</a:t>
            </a:r>
            <a:r>
              <a:rPr lang="en-AU"/>
              <a:t> and </a:t>
            </a:r>
            <a:r>
              <a:rPr lang="en-AU">
                <a:hlinkClick r:id="rId4"/>
              </a:rPr>
              <a:t>All Members (nsw.gov.au)</a:t>
            </a:r>
            <a:endParaRPr lang="en-AU"/>
          </a:p>
          <a:p>
            <a:r>
              <a:rPr lang="en-AU"/>
              <a:t>Vic: </a:t>
            </a:r>
            <a:r>
              <a:rPr lang="en-AU">
                <a:hlinkClick r:id="rId5"/>
              </a:rPr>
              <a:t>Find a member (parliament.vic.gov.au)</a:t>
            </a:r>
            <a:endParaRPr lang="en-AU"/>
          </a:p>
          <a:p>
            <a:r>
              <a:rPr lang="en-AU"/>
              <a:t>Qld: </a:t>
            </a:r>
            <a:r>
              <a:rPr lang="en-AU">
                <a:hlinkClick r:id="rId6"/>
              </a:rPr>
              <a:t>Contact your local Member of Parliament | About Queensland and its government | Queensland Government (www.qld.gov.au)</a:t>
            </a:r>
            <a:endParaRPr lang="en-AU"/>
          </a:p>
          <a:p>
            <a:r>
              <a:rPr lang="en-AU"/>
              <a:t>WA: </a:t>
            </a:r>
            <a:r>
              <a:rPr lang="en-AU">
                <a:hlinkClick r:id="rId7"/>
              </a:rPr>
              <a:t>Member List (parliament.wa.gov.au)</a:t>
            </a:r>
            <a:endParaRPr lang="en-AU"/>
          </a:p>
          <a:p>
            <a:r>
              <a:rPr lang="en-AU"/>
              <a:t> SA: </a:t>
            </a:r>
            <a:r>
              <a:rPr lang="en-AU">
                <a:hlinkClick r:id="rId8"/>
              </a:rPr>
              <a:t>parliament.sa.gov.au/en/Members/Member-Details</a:t>
            </a:r>
            <a:endParaRPr lang="en-AU"/>
          </a:p>
          <a:p>
            <a:r>
              <a:rPr lang="en-AU"/>
              <a:t>Tas: </a:t>
            </a:r>
            <a:r>
              <a:rPr lang="en-AU">
                <a:hlinkClick r:id="rId9"/>
              </a:rPr>
              <a:t>House Members | Parliament of Tasmania</a:t>
            </a:r>
            <a:endParaRPr lang="en-AU"/>
          </a:p>
          <a:p>
            <a:r>
              <a:rPr lang="en-AU"/>
              <a:t>ACT: </a:t>
            </a:r>
            <a:r>
              <a:rPr lang="en-AU">
                <a:hlinkClick r:id="rId10"/>
              </a:rPr>
              <a:t>Members of the Assembly - ACT Legislative Assembly</a:t>
            </a:r>
            <a:endParaRPr lang="en-AU"/>
          </a:p>
          <a:p>
            <a:r>
              <a:rPr lang="en-AU"/>
              <a:t>NT: </a:t>
            </a:r>
            <a:r>
              <a:rPr lang="en-AU">
                <a:hlinkClick r:id="rId11"/>
              </a:rPr>
              <a:t>Members – Northern Territory Government – Legislative Assembly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 dirty="0">
                <a:cs typeface="Nirmala UI" panose="020B0502040204020203" pitchFamily="34" charset="0"/>
              </a:rPr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 dirty="0">
                <a:cs typeface="Nirmala UI" panose="020B0502040204020203" pitchFamily="34" charset="0"/>
              </a:rPr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ne" sz="4400" b="0" i="0" u="none" strike="noStrike" dirty="0">
                <a:latin typeface="Arial Unicode MS"/>
                <a:ea typeface="Arial Unicode MS"/>
              </a:rPr>
              <a:t>मास्टर टाइटल स्टाइल सम्पादन गर्न क्लिक गर्नुहोस्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e" sz="2200" b="0" i="0" u="none" strike="noStrike" dirty="0">
                <a:latin typeface="Arial Unicode MS"/>
                <a:ea typeface="Arial Unicode MS"/>
              </a:rPr>
              <a:t>मास्टर टेक्स्ट स्टाइलहरू सम्पादन गर्न क्लिक गर्नुहोस्</a:t>
            </a:r>
          </a:p>
          <a:p>
            <a:pPr lvl="1" rtl="0"/>
            <a:r>
              <a:rPr lang="ne" sz="2000" b="0" i="0" u="none" strike="noStrike" dirty="0">
                <a:latin typeface="Arial Unicode MS"/>
                <a:ea typeface="Arial Unicode MS"/>
              </a:rPr>
              <a:t>दोस्रो तह</a:t>
            </a:r>
          </a:p>
          <a:p>
            <a:pPr lvl="2" rtl="0"/>
            <a:r>
              <a:rPr lang="ne" sz="1800" b="0" i="0" u="none" strike="noStrike" dirty="0">
                <a:latin typeface="Arial Unicode MS"/>
                <a:ea typeface="Arial Unicode MS"/>
              </a:rPr>
              <a:t>तेस्रो तह</a:t>
            </a:r>
          </a:p>
          <a:p>
            <a:pPr lvl="3" rtl="0"/>
            <a:r>
              <a:rPr lang="ne" sz="1600" b="0" i="0" u="none" strike="noStrike" dirty="0">
                <a:latin typeface="Arial Unicode MS"/>
                <a:ea typeface="Arial Unicode MS"/>
              </a:rPr>
              <a:t>चौथो तह</a:t>
            </a:r>
          </a:p>
          <a:p>
            <a:pPr lvl="4" rtl="0"/>
            <a:r>
              <a:rPr lang="ne" sz="1600" b="0" i="0" u="none" strike="noStrike" dirty="0">
                <a:latin typeface="Arial Unicode MS"/>
                <a:ea typeface="Arial Unicode MS"/>
              </a:rPr>
              <a:t>पाँचौँ तह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Nirmala UI" panose="020B0502040204020203" pitchFamily="34" charset="0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ne" sz="4400" b="0" i="0" u="none" strike="noStrike" dirty="0">
                <a:latin typeface="Arial Unicode MS"/>
                <a:ea typeface="Arial Unicode MS"/>
              </a:rPr>
              <a:t>मास्टर टाइटल स्टाइल सम्पादन गर्न क्लिक गर्नुहोस्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e" sz="2200" b="0" i="0" u="none" strike="noStrike" dirty="0">
                <a:latin typeface="Arial Unicode MS"/>
                <a:ea typeface="Arial Unicode MS"/>
              </a:rPr>
              <a:t>मास्टर टेक्स्ट स्टाइलहरू सम्पादन गर्न क्लिक गर्नुहोस्</a:t>
            </a:r>
          </a:p>
          <a:p>
            <a:pPr lvl="1" rtl="0"/>
            <a:r>
              <a:rPr lang="ne" sz="2000" b="0" i="0" u="none" strike="noStrike" dirty="0">
                <a:latin typeface="Arial Unicode MS"/>
                <a:ea typeface="Arial Unicode MS"/>
              </a:rPr>
              <a:t>दोस्रो तह</a:t>
            </a:r>
          </a:p>
          <a:p>
            <a:pPr lvl="2" rtl="0"/>
            <a:r>
              <a:rPr lang="ne" sz="1800" b="0" i="0" u="none" strike="noStrike" dirty="0">
                <a:latin typeface="Arial Unicode MS"/>
                <a:ea typeface="Arial Unicode MS"/>
              </a:rPr>
              <a:t>तेस्रो तह</a:t>
            </a:r>
          </a:p>
          <a:p>
            <a:pPr lvl="3" rtl="0"/>
            <a:r>
              <a:rPr lang="ne" sz="1600" b="0" i="0" u="none" strike="noStrike" dirty="0">
                <a:latin typeface="Arial Unicode MS"/>
                <a:ea typeface="Arial Unicode MS"/>
              </a:rPr>
              <a:t>चौथो तह</a:t>
            </a:r>
          </a:p>
          <a:p>
            <a:pPr lvl="4" rtl="0"/>
            <a:r>
              <a:rPr lang="ne" sz="1600" b="0" i="0" u="none" strike="noStrike" dirty="0">
                <a:latin typeface="Arial Unicode MS"/>
                <a:ea typeface="Arial Unicode MS"/>
              </a:rPr>
              <a:t>पाँचौँ तह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Nirmala UI" panose="020B0502040204020203" pitchFamily="34" charset="0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Nirmala UI" panose="020B0502040204020203" pitchFamily="34" charset="0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sv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6.wdp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1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png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9.png"/><Relationship Id="rId10" Type="http://schemas.openxmlformats.org/officeDocument/2006/relationships/image" Target="../media/image41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3.xml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microsoft.com/office/2007/relationships/hdphoto" Target="../media/hdphoto2.wdp"/><Relationship Id="rId4" Type="http://schemas.openxmlformats.org/officeDocument/2006/relationships/image" Target="../media/image38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" Target="slide3.xml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microsoft.com/office/2007/relationships/hdphoto" Target="../media/hdphoto3.wdp"/><Relationship Id="rId4" Type="http://schemas.openxmlformats.org/officeDocument/2006/relationships/image" Target="../media/image39.png"/><Relationship Id="rId9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0.png"/><Relationship Id="rId7" Type="http://schemas.openxmlformats.org/officeDocument/2006/relationships/image" Target="../media/image5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ne" sz="8800" b="0" i="0" u="none" strike="noStrike" dirty="0">
                <a:latin typeface="Arial Unicode MS"/>
                <a:ea typeface="Arial Unicode MS"/>
              </a:rPr>
              <a:t>स्वागतम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spcAft>
                <a:spcPts val="500"/>
              </a:spcAft>
              <a:buNone/>
            </a:pPr>
            <a:r>
              <a:rPr lang="ne" sz="5400" b="0" i="0" u="none" strike="noStrike" dirty="0">
                <a:solidFill>
                  <a:srgbClr val="52CCFF"/>
                </a:solidFill>
                <a:latin typeface="Arial Unicode MS"/>
                <a:ea typeface="Arial Unicode MS"/>
              </a:rPr>
              <a:t>संघीय चुनावहरूबारे बुझ्नुहोस्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/>
        </p:nvSpPr>
        <p:spPr>
          <a:xfrm>
            <a:off x="3636085" y="353649"/>
            <a:ext cx="6884894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ne" sz="4400" b="1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 </a:t>
            </a:r>
            <a:r>
              <a:rPr lang="ne-NP" sz="4400" b="1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4400" b="1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गर्ने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/>
        </p:nvSpPr>
        <p:spPr>
          <a:xfrm>
            <a:off x="421251" y="1704545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ne" sz="2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तपाईंले ए.इ.सी. को वेबसाइटमा वा ए.इ.सी. का कर्मचारीहरू मार्फत </a:t>
            </a:r>
            <a:r>
              <a:rPr lang="ne-NP" sz="2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2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गर्न सक्नुहुन्छ।</a:t>
            </a:r>
          </a:p>
          <a:p>
            <a:pPr rtl="0">
              <a:buClr>
                <a:srgbClr val="6E267B"/>
              </a:buClr>
            </a:pPr>
            <a:r>
              <a:rPr lang="ne" sz="2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तपाईंलाई निम्न कुरा आवश्यक पर्नेछ: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/>
        </p:nvSpPr>
        <p:spPr>
          <a:xfrm>
            <a:off x="2574280" y="5197242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मेडिकेयर कार्ड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/>
        </p:nvSpPr>
        <p:spPr>
          <a:xfrm>
            <a:off x="-137914" y="5197242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सवारी चालक अनुमतिपत्र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/>
        </p:nvSpPr>
        <p:spPr>
          <a:xfrm>
            <a:off x="5058814" y="5172673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अष्ट्रेलियाली</a:t>
            </a:r>
          </a:p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राहदानी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/>
        </p:nvSpPr>
        <p:spPr>
          <a:xfrm>
            <a:off x="2196382" y="3746968"/>
            <a:ext cx="63921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4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अथवा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/>
        </p:nvSpPr>
        <p:spPr>
          <a:xfrm>
            <a:off x="4763644" y="3746968"/>
            <a:ext cx="55201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4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अथवा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/>
        </p:nvSpPr>
        <p:spPr>
          <a:xfrm>
            <a:off x="6662146" y="3746967"/>
            <a:ext cx="60904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4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अथवा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/>
        </p:nvSpPr>
        <p:spPr>
          <a:xfrm>
            <a:off x="7348550" y="5197242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नागरिकता</a:t>
            </a:r>
          </a:p>
          <a:p>
            <a:pPr algn="ctr" rtl="0"/>
            <a:r>
              <a:rPr lang="ne" sz="20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नम्बर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/>
        </p:nvSpPr>
        <p:spPr>
          <a:xfrm>
            <a:off x="9581380" y="3746967"/>
            <a:ext cx="79295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4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अथवा</a:t>
            </a:r>
            <a:endParaRPr lang="ne" sz="1800" b="1" i="0" u="none" strike="noStrike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/>
        </p:nvSpPr>
        <p:spPr>
          <a:xfrm>
            <a:off x="9664707" y="4894629"/>
            <a:ext cx="2527293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नामाङ्‍कन भइसकेका जो कोही व्यक्ति जसले तपाईंको पहिचानको पुष्टि गर्न सक्छन्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/>
        </p:nvSpPr>
        <p:spPr>
          <a:xfrm>
            <a:off x="1029648" y="289560"/>
            <a:ext cx="4267200" cy="13258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ne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कागजी </a:t>
            </a:r>
            <a:r>
              <a:rPr lang="ne-NP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फारम</a:t>
            </a:r>
            <a:endParaRPr lang="en-AU" sz="32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/>
        </p:nvSpPr>
        <p:spPr>
          <a:xfrm>
            <a:off x="6617648" y="289560"/>
            <a:ext cx="42672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ne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अनलाइन </a:t>
            </a:r>
            <a:r>
              <a:rPr lang="ne-NP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3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फारम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/>
        </p:nvSpPr>
        <p:spPr>
          <a:xfrm>
            <a:off x="3478882" y="344806"/>
            <a:ext cx="5234174" cy="9749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गर्ने विकल्पहरू</a:t>
            </a:r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/>
        </p:nvSpPr>
        <p:spPr>
          <a:xfrm>
            <a:off x="1159736" y="3525253"/>
            <a:ext cx="272356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अगाडि नै मतदान गर्ने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/>
        </p:nvSpPr>
        <p:spPr>
          <a:xfrm>
            <a:off x="8713055" y="3525253"/>
            <a:ext cx="231920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हुलाकद्वारा </a:t>
            </a:r>
            <a:r>
              <a:rPr lang="ne-NP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गर्ने </a:t>
            </a:r>
            <a:endParaRPr lang="ne" sz="2800" b="0" i="0" u="none" strike="noStrike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/>
        </p:nvSpPr>
        <p:spPr>
          <a:xfrm>
            <a:off x="4689848" y="6239530"/>
            <a:ext cx="281230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गर्ने स्थल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/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ne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गर्दाको अनुभव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/>
        </p:nvSpPr>
        <p:spPr>
          <a:xfrm>
            <a:off x="3189575" y="798132"/>
            <a:ext cx="1622200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ne" sz="17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नाम?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/>
        </p:nvSpPr>
        <p:spPr>
          <a:xfrm>
            <a:off x="6482963" y="718604"/>
            <a:ext cx="1622200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ne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तपाईं कहाँ बस्नुहुन्छ?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/>
        </p:nvSpPr>
        <p:spPr>
          <a:xfrm>
            <a:off x="9776350" y="718604"/>
            <a:ext cx="16222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ne" sz="1800" b="1" i="0" u="none" strike="noStrike" dirty="0">
                <a:solidFill>
                  <a:srgbClr val="52CC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तपाईंले मतदान गरिसक्नुभयो?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9ACD203-5B4E-2E86-CAEF-BFEEEF2D7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85" y="2441536"/>
            <a:ext cx="5400599" cy="28790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/>
        </p:nvSpPr>
        <p:spPr>
          <a:xfrm>
            <a:off x="6247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ne" sz="37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प्रतिनिधि सभा - हरियो मतपत्र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/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सदनमा हाल १५० जना सदस्यहरू छन्, प्रत्येकले अष्ट्रेलियाको एक भौगोलिक क्षेत्र (वा चुनावी क्षेत्र) को प्रतिनिधित्व गर्दछन्।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/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चुनावी क्षेत्रको प्रतिनिधित्व गर्न सदस्यहरू ३ वर्षे अवधिका लागि निर्वाचित हुन्छन्। निर्वाचित हुनका लागि उम्मेदवारहरूलाई आधाभन्दा बढी औपचारिक मतहरू चाहिन्छ।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/>
        </p:nvSpPr>
        <p:spPr>
          <a:xfrm>
            <a:off x="7727862" y="5239199"/>
            <a:ext cx="316248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सबैभन्दा बढी निर्वाचित उम्मेदवारहरू भएको दलले सरकार बनाउँछ र उनीहरूले आफ्नो नेतालाई मतदान गर्छन् जो गएर प्रधानमन्त्री बन्छ।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/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ne" sz="5400" b="1" i="0" u="none" strike="noStrike" cap="none" spc="0" dirty="0">
                <a:solidFill>
                  <a:srgbClr val="21E771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१५०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/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ne" sz="5400" b="1" i="0" u="none" strike="noStrike" cap="none" spc="0" dirty="0">
                <a:solidFill>
                  <a:srgbClr val="21E771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३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0803" y="4062293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/>
        </p:nvSpPr>
        <p:spPr>
          <a:xfrm>
            <a:off x="993796" y="3558425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ne" sz="1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सरकार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/>
        </p:nvSpPr>
        <p:spPr>
          <a:xfrm>
            <a:off x="5014040" y="3567401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ne" sz="1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विपक्षी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/>
        </p:nvSpPr>
        <p:spPr>
          <a:xfrm>
            <a:off x="4302635" y="4962218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क्रसबेन्च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/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ne" sz="3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प्रतिनिधि सभामा मतदान - हरियो मतपत्र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/>
        </p:nvSpPr>
        <p:spPr>
          <a:xfrm>
            <a:off x="5663953" y="2301446"/>
            <a:ext cx="5918448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00000"/>
              </a:lnSpc>
              <a:spcAft>
                <a:spcPts val="500"/>
              </a:spcAft>
              <a:buClr>
                <a:srgbClr val="6E267B"/>
              </a:buClr>
            </a:pPr>
            <a:r>
              <a:rPr lang="ne" sz="2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तपाईंको मत गणना हुनको लागि, तपाईंले निम्न निर्देशनहरूको पालना गर्न आवश्यक छ।</a:t>
            </a:r>
          </a:p>
          <a:p>
            <a:pPr>
              <a:lnSpc>
                <a:spcPct val="100000"/>
              </a:lnSpc>
              <a:spcAft>
                <a:spcPts val="500"/>
              </a:spcAft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ct val="100000"/>
              </a:lnSpc>
              <a:spcAft>
                <a:spcPts val="500"/>
              </a:spcAft>
              <a:buClr>
                <a:srgbClr val="6E267B"/>
              </a:buClr>
            </a:pPr>
            <a:r>
              <a:rPr lang="ne" sz="2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तपाईंलाई मनपर्ने</a:t>
            </a:r>
            <a:r>
              <a:rPr lang="en-US" sz="2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ne-NP" sz="2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उम्मेदवारको</a:t>
            </a:r>
            <a:r>
              <a:rPr lang="ne" sz="2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लागि १ बाट सुरू गरेर सबै बाकसहरूमा सङ्ख्या लगाउनुहोस्।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/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A2F774-8402-0B91-3255-022D5A0FA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737" y="2339241"/>
            <a:ext cx="5844223" cy="31155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/>
        </p:nvSpPr>
        <p:spPr>
          <a:xfrm>
            <a:off x="624786" y="285614"/>
            <a:ext cx="8090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ne" sz="3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सिनेटमा मतदान - सेतो मतपत्र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/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हाल ७६ जना सिनेटरहरू छन्, प्रत्येक राज्यबाट १२ जना र ए.सी.टी. र एन.टी. बाट दुई-दुई जना।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/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राज्यका सिनेटरहरू ६ वर्षका लागि निर्वाचित हुन्छन्। क्षेत्रीय सिनेटरहरू ३ वर्षका लागि निर्वाचित हुन्छन्।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/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निर्वाचित सिनेटरहरूले आफ्नो राज्य वा क्षेत्रका जनताको हितको लागि प्रतिनिधित्व गर्छन्।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/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सिनेटमा, सरकारको कामको नजिकबाट जाँच गरिन्छ। विशेष गरी प्रश्नोत्तरको समयमा।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/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ne" sz="6000" b="1" i="0" u="none" strike="noStrike" dirty="0">
                <a:solidFill>
                  <a:srgbClr val="A13763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७६</a:t>
            </a:r>
            <a:endParaRPr lang="en-AU" b="1" dirty="0">
              <a:solidFill>
                <a:srgbClr val="A13763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31433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/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ne" sz="6000" b="1" i="0" u="none" strike="noStrike" dirty="0">
                <a:solidFill>
                  <a:srgbClr val="A13763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?</a:t>
            </a:r>
            <a:endParaRPr lang="en-AU" b="1" dirty="0">
              <a:solidFill>
                <a:srgbClr val="A13763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/>
        </p:nvSpPr>
        <p:spPr>
          <a:xfrm>
            <a:off x="925037" y="3578935"/>
            <a:ext cx="102944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ne" sz="1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सरकार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/>
        </p:nvSpPr>
        <p:spPr>
          <a:xfrm>
            <a:off x="5178761" y="3596745"/>
            <a:ext cx="91723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ne" sz="1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विपक्षी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/>
        </p:nvSpPr>
        <p:spPr>
          <a:xfrm>
            <a:off x="4684369" y="5086517"/>
            <a:ext cx="104547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ne" sz="1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क्रसबेन्च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/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ne" sz="37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सिनेटमा औपचारिक मतदान पूरा गर्ने - श्वेत पत्र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/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तपाईंसँग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रेखा</a:t>
            </a:r>
            <a:r>
              <a:rPr lang="en-US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माथि</a:t>
            </a:r>
            <a:r>
              <a:rPr lang="en-US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(above-the-line)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वा</a:t>
            </a:r>
            <a:r>
              <a:rPr lang="en-US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रेखा</a:t>
            </a:r>
            <a:r>
              <a:rPr lang="en-US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800" b="0" i="0" u="none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मुनि</a:t>
            </a:r>
            <a:r>
              <a:rPr lang="en-US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(below-the-line)</a:t>
            </a:r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गर्ने विकल्प हुन्छ:</a:t>
            </a:r>
          </a:p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/>
        </p:nvSpPr>
        <p:spPr>
          <a:xfrm>
            <a:off x="7752184" y="1757072"/>
            <a:ext cx="3711936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ct val="150000"/>
              </a:lnSpc>
              <a:spcAft>
                <a:spcPts val="500"/>
              </a:spcAft>
            </a:pPr>
            <a:endParaRPr lang="en-US" sz="1400" b="1" i="0" u="sng" strike="noStrike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rtl="0">
              <a:lnSpc>
                <a:spcPct val="150000"/>
              </a:lnSpc>
              <a:spcAft>
                <a:spcPts val="500"/>
              </a:spcAft>
            </a:pP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रेखा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माथि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(Above the line voting)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–</a:t>
            </a:r>
            <a:r>
              <a:rPr lang="en-US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मा तपाईंले रोजेको दल वा समूहहरूको लागि १-६ गरी </a:t>
            </a:r>
            <a:r>
              <a:rPr lang="ne" sz="1400" b="0" i="0" u="none" strike="noStrike" dirty="0">
                <a:solidFill>
                  <a:srgbClr val="52CC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कम्तीमा ६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वटा बाकसहरूमा सङ्ख्या लगाउन आवश्यक छ। मतपत्रमा उम्मेदवारहरू सूचीबद्ध भए बमोजिम तपाईंका प्राथमिकताहरू बाँडिनेछन्। </a:t>
            </a:r>
            <a:endParaRPr lang="en-AU" sz="14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AU" sz="14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>
              <a:lnSpc>
                <a:spcPct val="150000"/>
              </a:lnSpc>
              <a:spcAft>
                <a:spcPts val="500"/>
              </a:spcAft>
            </a:pPr>
            <a:endParaRPr lang="en-AU" sz="14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ct val="150000"/>
              </a:lnSpc>
              <a:spcAft>
                <a:spcPts val="500"/>
              </a:spcAft>
            </a:pP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खा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मुनि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en-US" sz="1400" b="1" i="0" u="sng" strike="noStrike" dirty="0" err="1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</a:t>
            </a:r>
            <a:r>
              <a:rPr lang="en-US" sz="1400" b="1" i="0" u="sng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(Below the line voting)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–</a:t>
            </a:r>
            <a:r>
              <a:rPr lang="en-US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तपाईंले रोजेको व्यक्तिगत उम्मेदवारहरूको लागि १-१२ गरी </a:t>
            </a:r>
            <a:r>
              <a:rPr lang="ne" sz="1400" b="0" i="0" u="none" strike="noStrike" dirty="0">
                <a:solidFill>
                  <a:srgbClr val="52CC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कम्तीमा १२</a:t>
            </a:r>
            <a:r>
              <a:rPr lang="ne" sz="1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वटा बाकसहरूमा सङ्ख्या लगाउन आवश्यक छ।</a:t>
            </a:r>
            <a:endParaRPr lang="ne" sz="1800" b="0" i="0" u="none" strike="noStrike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>
              <a:spcAft>
                <a:spcPts val="500"/>
              </a:spcAft>
            </a:pPr>
            <a:endParaRPr lang="en-AU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>
              <a:spcAft>
                <a:spcPts val="500"/>
              </a:spcAft>
            </a:pPr>
            <a:endParaRPr lang="en-AU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F7C479-2786-9823-6665-0531AFED4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93" y="1095861"/>
            <a:ext cx="2608957" cy="2677916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/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ne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तपाईंको मतबारे सूचित गर्ने - रोक्नुहोस् र विचार गर्नुहोस्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/>
        </p:nvSpPr>
        <p:spPr>
          <a:xfrm>
            <a:off x="4505624" y="40187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ne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के यो जानकारी </a:t>
            </a:r>
            <a:r>
              <a:rPr kumimoji="0" lang="ne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विश्वसनीय</a:t>
            </a:r>
            <a:r>
              <a:rPr kumimoji="0" lang="ne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 छ?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/>
        </p:nvSpPr>
        <p:spPr>
          <a:xfrm>
            <a:off x="8332767" y="40094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ne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के यो जानकारी </a:t>
            </a:r>
            <a:r>
              <a:rPr kumimoji="0" lang="ne-NP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नविनतम</a:t>
            </a:r>
            <a:r>
              <a:rPr kumimoji="0" lang="ne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 हो?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/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/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/>
        </p:nvSpPr>
        <p:spPr>
          <a:xfrm rot="20669152">
            <a:off x="1209364" y="1650074"/>
            <a:ext cx="1482325" cy="8087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20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स्रोत</a:t>
            </a:r>
            <a:endParaRPr lang="en-US" sz="2000" b="1" i="0" u="none" strike="noStrike" dirty="0">
              <a:solidFill>
                <a:srgbClr val="009BDA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algn="ctr" rtl="0"/>
            <a:r>
              <a:rPr lang="ne" sz="20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जाँच</a:t>
            </a:r>
            <a:endParaRPr lang="en-US" sz="2000" b="1" i="0" u="none" strike="noStrike" dirty="0">
              <a:solidFill>
                <a:srgbClr val="009BDA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algn="ctr" rtl="0"/>
            <a:r>
              <a:rPr lang="ne" sz="20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गर्नुहोस्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/>
        </p:nvSpPr>
        <p:spPr>
          <a:xfrm>
            <a:off x="750640" y="69434"/>
            <a:ext cx="80391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ne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चुनावी प्रस्तावहरूमा काम गर्दा: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/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ne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तलबी काम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ne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छोटो अवधिको रोजगारीका अवसरहरू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ne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काममा प्रशिक्षण र सहायता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ne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एक अद्वितीय कार्य अनुभव र नयाँ सीपहरू सिक्ने अवसर। 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4794" y="480740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ne" sz="36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आजको सत्रको योजना :</a:t>
            </a:r>
            <a:br>
              <a:rPr lang="ne" sz="36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</a:br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874641" y="3521146"/>
            <a:ext cx="197655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 किन गर्ने?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Calibri" panose="020F0502020204030204" pitchFamily="34" charset="0"/>
              <a:cs typeface="Nirmala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096000" y="3522522"/>
            <a:ext cx="2868105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0" i="0" u="none" strike="noStrike" dirty="0">
                <a:solidFill>
                  <a:schemeClr val="bg1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 गर्न</a:t>
            </a:r>
            <a:endParaRPr lang="en-US" sz="2000" dirty="0">
              <a:solidFill>
                <a:schemeClr val="bg1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-NP" sz="1800" dirty="0">
                <a:solidFill>
                  <a:schemeClr val="bg1"/>
                </a:solidFill>
                <a:effectLst/>
                <a:latin typeface="Segoe UI" panose="020B0502040204020203" pitchFamily="34" charset="0"/>
              </a:rPr>
              <a:t>नाम दर्ता</a:t>
            </a: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गर्ने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Calibri" panose="020F0502020204030204" pitchFamily="34" charset="0"/>
              <a:cs typeface="Nirmala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5" y="3522523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प्रतिनिधि सभामा</a:t>
            </a:r>
            <a:endParaRPr lang="en-US" sz="2000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मतदान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Calibri" panose="020F0502020204030204" pitchFamily="34" charset="0"/>
              <a:cs typeface="Nirmala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5975151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सिनेटमा मतदान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Calibri" panose="020F0502020204030204" pitchFamily="34" charset="0"/>
              <a:cs typeface="Nirmala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586944" y="5975151"/>
            <a:ext cx="2957740" cy="7755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spcAft>
                <a:spcPts val="1000"/>
              </a:spcAft>
            </a:pPr>
            <a:r>
              <a:rPr lang="ne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तपाईंको मत</a:t>
            </a:r>
            <a:r>
              <a:rPr lang="en-PH" sz="2000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 </a:t>
            </a:r>
            <a:r>
              <a:rPr lang="ne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बारे </a:t>
            </a:r>
            <a:br>
              <a:rPr lang="en-PH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</a:br>
            <a:r>
              <a:rPr lang="ne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सूचित गर्ने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5975151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चुनावहरूमा </a:t>
            </a:r>
            <a:endParaRPr lang="en-US" sz="2000" dirty="0">
              <a:solidFill>
                <a:srgbClr val="FFFFFF"/>
              </a:solidFill>
              <a:latin typeface="Nirmala UI" panose="020B0502040204020203" pitchFamily="34" charset="0"/>
              <a:ea typeface="Arial Unicode MS"/>
              <a:cs typeface="Nirmala UI" panose="020B0502040204020203" pitchFamily="34" charset="0"/>
            </a:endParaRPr>
          </a:p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Arial Unicode MS"/>
                <a:cs typeface="Nirmala UI" panose="020B0502040204020203" pitchFamily="34" charset="0"/>
              </a:rPr>
              <a:t>काम गर्ने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522523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  <a:spcAft>
                <a:spcPts val="500"/>
              </a:spcAft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सरकारका</a:t>
            </a:r>
            <a:endParaRPr lang="en-US" sz="2000" dirty="0">
              <a:solidFill>
                <a:srgbClr val="FFFFFF"/>
              </a:solidFill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algn="ctr" defTabSz="457200" rtl="0">
              <a:lnSpc>
                <a:spcPct val="80000"/>
              </a:lnSpc>
            </a:pPr>
            <a:r>
              <a:rPr lang="ne" sz="20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तहहरू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Calibri" panose="020F0502020204030204" pitchFamily="34" charset="0"/>
              <a:cs typeface="Nirmala UI" panose="020B0502040204020203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/>
        </p:nvSpPr>
        <p:spPr>
          <a:xfrm>
            <a:off x="818312" y="4111660"/>
            <a:ext cx="2712720" cy="20161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>
              <a:lnSpc>
                <a:spcPct val="100000"/>
              </a:lnSpc>
            </a:pPr>
            <a:r>
              <a:rPr lang="ne" sz="28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आफ्नो </a:t>
            </a:r>
            <a:r>
              <a:rPr lang="ne-NP" sz="28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28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जाँच गर्नुहोस् वा आफ्नो विवरणहरू अद्यावधिक गर्नुहोस्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/>
        </p:nvSpPr>
        <p:spPr>
          <a:xfrm>
            <a:off x="4677825" y="4633213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3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अनुवादित जानकारी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/>
        </p:nvSpPr>
        <p:spPr>
          <a:xfrm>
            <a:off x="8420505" y="4633213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32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आफ्नो निर्वाचन क्षेत्र खोज्नुहोस्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38508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/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/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/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32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थप जानकारीको लागि क्यु.आर. कोडहरू स्क्यान गर्नुहोस्।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/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/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/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39" y="371147"/>
            <a:ext cx="4754563" cy="1357312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  <a:spcAft>
                <a:spcPts val="500"/>
              </a:spcAft>
            </a:pPr>
            <a:r>
              <a:rPr lang="ne" sz="4400" b="0" i="0" u="none" strike="noStrike" dirty="0">
                <a:latin typeface="Arial Unicode MS"/>
                <a:ea typeface="Arial Unicode MS"/>
              </a:rPr>
              <a:t>मतदान किन गर्ने?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954541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lnSpc>
                <a:spcPct val="100000"/>
              </a:lnSpc>
              <a:spcAft>
                <a:spcPts val="500"/>
              </a:spcAft>
              <a:buNone/>
            </a:pPr>
            <a:r>
              <a:rPr lang="ne" sz="2800" b="0" i="0" u="none" strike="noStrike" dirty="0">
                <a:latin typeface="Arial Unicode MS"/>
                <a:ea typeface="Arial Unicode MS"/>
              </a:rPr>
              <a:t>हाम्रो भनाइ राख्नु र सबैका कुरा सुनिनु महत्त्वपूर्ण हुन्छ।</a:t>
            </a:r>
          </a:p>
          <a:p>
            <a:pPr marL="45720" indent="0">
              <a:lnSpc>
                <a:spcPct val="100000"/>
              </a:lnSpc>
              <a:spcAft>
                <a:spcPts val="500"/>
              </a:spcAft>
              <a:buNone/>
            </a:pPr>
            <a:endParaRPr lang="en-AU" sz="2800" dirty="0">
              <a:latin typeface="Nirmala UI" panose="020B0502040204020203" pitchFamily="34" charset="0"/>
            </a:endParaRPr>
          </a:p>
          <a:p>
            <a:pPr marL="45720" indent="0" rtl="0">
              <a:lnSpc>
                <a:spcPct val="100000"/>
              </a:lnSpc>
              <a:spcAft>
                <a:spcPts val="500"/>
              </a:spcAft>
              <a:buNone/>
            </a:pPr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</a:rPr>
              <a:t>अष्ट्रेलियामा </a:t>
            </a:r>
            <a:r>
              <a:rPr lang="ne-NP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</a:rPr>
              <a:t>नाम दर्ता</a:t>
            </a:r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</a:rPr>
              <a:t> र मतदान गर्न अनिवार्य छ।</a:t>
            </a:r>
          </a:p>
          <a:p>
            <a:pPr marL="45720" indent="0">
              <a:lnSpc>
                <a:spcPct val="100000"/>
              </a:lnSpc>
              <a:spcAft>
                <a:spcPts val="500"/>
              </a:spcAft>
              <a:buNone/>
            </a:pPr>
            <a:endParaRPr lang="en-AU" sz="2800" dirty="0">
              <a:latin typeface="Nirmala UI" panose="020B0502040204020203" pitchFamily="34" charset="0"/>
            </a:endParaRPr>
          </a:p>
          <a:p>
            <a:pPr>
              <a:lnSpc>
                <a:spcPct val="100000"/>
              </a:lnSpc>
              <a:spcAft>
                <a:spcPts val="500"/>
              </a:spcAft>
            </a:pPr>
            <a:endParaRPr lang="en-AU" dirty="0">
              <a:latin typeface="Nirmala UI" panose="020B0502040204020203" pitchFamily="34" charset="0"/>
            </a:endParaRPr>
          </a:p>
          <a:p>
            <a:pPr marL="45720" indent="0">
              <a:lnSpc>
                <a:spcPct val="100000"/>
              </a:lnSpc>
              <a:spcAft>
                <a:spcPts val="500"/>
              </a:spcAft>
              <a:buNone/>
            </a:pPr>
            <a:endParaRPr lang="en-AU" dirty="0">
              <a:latin typeface="Nirmala UI" panose="020B0502040204020203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/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संसद र सरकार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/>
        </p:nvSpPr>
        <p:spPr>
          <a:xfrm>
            <a:off x="1468352" y="4715037"/>
            <a:ext cx="3738747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ne" sz="2800" b="0" i="0" u="none" strike="noStrike" kern="1200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संसद</a:t>
            </a:r>
          </a:p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/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lnSpc>
                <a:spcPct val="100000"/>
              </a:lnSpc>
              <a:spcBef>
                <a:spcPts val="840"/>
              </a:spcBef>
              <a:spcAft>
                <a:spcPts val="500"/>
              </a:spcAft>
              <a:buNone/>
            </a:pPr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प्रतिनिधि सभामा आधाभन्दा बढी प्रतिनिधि भएको दल वा दलको समूहलाई </a:t>
            </a:r>
            <a:r>
              <a:rPr lang="ne" sz="28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सरकार</a:t>
            </a:r>
            <a:r>
              <a:rPr lang="ne" sz="2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 भनिन्छ।</a:t>
            </a:r>
            <a:endParaRPr lang="en-AU" sz="2800" b="1" kern="1200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824510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/>
        </p:nvSpPr>
        <p:spPr>
          <a:xfrm>
            <a:off x="5747627" y="3358547"/>
            <a:ext cx="226771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ne" sz="14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प्रतिनिधि सभा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/>
        </p:nvSpPr>
        <p:spPr>
          <a:xfrm>
            <a:off x="5453678" y="5966085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600" b="1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सिनेट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/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ne" sz="44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तीन तहको सरकार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/>
        </p:nvSpPr>
        <p:spPr>
          <a:xfrm>
            <a:off x="1627443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ne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संघीय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/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ne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राज्य/क्षेत्रीय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/>
        </p:nvSpPr>
        <p:spPr>
          <a:xfrm>
            <a:off x="8452466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ne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 Unicode MS"/>
                <a:ea typeface="Arial Unicode MS"/>
                <a:cs typeface="Nirmala UI" panose="020B0502040204020203" pitchFamily="34" charset="0"/>
              </a:rPr>
              <a:t>स्थानीय</a:t>
            </a:r>
          </a:p>
        </p:txBody>
      </p:sp>
      <p:pic>
        <p:nvPicPr>
          <p:cNvPr id="6" name="Picture 5" descr="A green map with a yellow dot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/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संघीय सरकार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/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संघीय संसदले रक्षा तथा अध्यागमन जस्ता सबै राष्ट्रिय मामिलाहरूको विषयमा कानून बनाउँछ। </a:t>
            </a:r>
          </a:p>
          <a:p>
            <a:pPr algn="ctr"/>
            <a:endParaRPr lang="en-AU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अष्ट्रेलियामा १ संघीय संसद छ - क्यानबेरामा</a:t>
            </a:r>
          </a:p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/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/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/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/>
        </p:nvSpPr>
        <p:spPr>
          <a:xfrm>
            <a:off x="6912555" y="3819027"/>
            <a:ext cx="3716000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राज्य तथा क्षेत्रीय संसदहरूले राज्य र क्षेत्रीय मामिलाहरू जस्तै अस्पताल र विद्यालयहरूबारे कानून बनाउँछन्। अष्ट्रेलियामा ६ वटा राज्य र २ वटा क्षेत्रीय संसदहरू छन् - प्रत्येक राजधानी शहरमा।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/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राज्य सरकार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/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/>
        </p:nvSpPr>
        <p:spPr>
          <a:xfrm>
            <a:off x="878087" y="3262062"/>
            <a:ext cx="222527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अस्पतालहरू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/>
        </p:nvSpPr>
        <p:spPr>
          <a:xfrm>
            <a:off x="3619500" y="3303742"/>
            <a:ext cx="228599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प्रहरी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/>
        </p:nvSpPr>
        <p:spPr>
          <a:xfrm>
            <a:off x="2309453" y="6009313"/>
            <a:ext cx="21810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विद्यालयहरू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/>
        </p:nvSpPr>
        <p:spPr>
          <a:xfrm>
            <a:off x="7490659" y="4007009"/>
            <a:ext cx="338532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स्थानीय काउन्सिलहरूले फोहोर संकलन र पुस्तकालयहरू जस्ता स्थानीय मामिलाहरूका बारेमा उपनियमहरू बनाउँछन्। अष्ट्रेलियामा देशभरि ५०० ​​वटा भन्दा बढी स्थानीय काउन्सिलहरू छन्।</a:t>
            </a: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/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स्थानीय सरकार</a:t>
            </a:r>
          </a:p>
        </p:txBody>
      </p:sp>
      <p:pic>
        <p:nvPicPr>
          <p:cNvPr id="5" name="Picture 4" descr="A map of australia with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/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/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ne" sz="1800" b="0" i="0" u="none" strike="noStrike" baseline="-25000" dirty="0">
                <a:latin typeface="Arial Unicode MS"/>
                <a:ea typeface="Arial Unicode MS"/>
                <a:cs typeface="Nirmala UI" panose="020B0502040204020203" pitchFamily="34" charset="0"/>
              </a:rPr>
              <a:t>(insert pic of local member for the area)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597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/>
        </p:nvSpPr>
        <p:spPr>
          <a:xfrm>
            <a:off x="837341" y="3310378"/>
            <a:ext cx="229230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फोहोर संकलन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/>
        </p:nvSpPr>
        <p:spPr>
          <a:xfrm>
            <a:off x="3615418" y="3310378"/>
            <a:ext cx="22860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पुस्तकालयहरू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/>
        </p:nvSpPr>
        <p:spPr>
          <a:xfrm>
            <a:off x="862965" y="6038334"/>
            <a:ext cx="227484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स्थानीय सडकहरू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/>
        </p:nvSpPr>
        <p:spPr>
          <a:xfrm>
            <a:off x="3623582" y="6038334"/>
            <a:ext cx="227783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ne" sz="1800" b="0" i="0" u="none" strike="noStrike" dirty="0">
                <a:solidFill>
                  <a:srgbClr val="FFFFFF"/>
                </a:solidFill>
                <a:latin typeface="Arial Unicode MS"/>
                <a:ea typeface="Arial Unicode MS"/>
                <a:cs typeface="Nirmala UI" panose="020B0502040204020203" pitchFamily="34" charset="0"/>
              </a:rPr>
              <a:t>सडक चिन्हहरू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/>
        </p:nvSpPr>
        <p:spPr>
          <a:xfrm>
            <a:off x="1168400" y="404580"/>
            <a:ext cx="68783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ne-NP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44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गर्न को योग्य हुन्छन्?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/>
        </p:nvSpPr>
        <p:spPr>
          <a:xfrm>
            <a:off x="6692214" y="1624404"/>
            <a:ext cx="4862246" cy="44607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lnSpc>
                <a:spcPct val="100000"/>
              </a:lnSpc>
              <a:spcAft>
                <a:spcPts val="500"/>
              </a:spcAft>
              <a:buFont typeface="Corbel" pitchFamily="34" charset="0"/>
              <a:buNone/>
            </a:pPr>
            <a:r>
              <a:rPr lang="ne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चुनावहरूमा मतदान गर्नको लागि तपाईंले </a:t>
            </a:r>
            <a:r>
              <a:rPr lang="ne-NP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गर्न आवश्यक हुन्छ।</a:t>
            </a:r>
            <a:endParaRPr lang="en-US" sz="2200" b="0" i="0" u="none" strike="noStrike" dirty="0"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marL="45720" indent="0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Corbel" pitchFamily="34" charset="0"/>
              <a:buNone/>
            </a:pPr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ct val="100000"/>
              </a:lnSpc>
              <a:spcAft>
                <a:spcPts val="500"/>
              </a:spcAft>
            </a:pPr>
            <a:r>
              <a:rPr lang="ne-NP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गर्न तपाईं:</a:t>
            </a:r>
          </a:p>
          <a:p>
            <a:pPr lvl="1" rtl="0">
              <a:lnSpc>
                <a:spcPct val="100000"/>
              </a:lnSpc>
              <a:spcAft>
                <a:spcPts val="500"/>
              </a:spcAft>
            </a:pPr>
            <a:r>
              <a:rPr lang="ne" sz="20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अष्ट्रेलियाली नागरिक हुनुपर्छ,</a:t>
            </a:r>
          </a:p>
          <a:p>
            <a:pPr lvl="1" rtl="0">
              <a:lnSpc>
                <a:spcPct val="100000"/>
              </a:lnSpc>
              <a:spcAft>
                <a:spcPts val="500"/>
              </a:spcAft>
            </a:pPr>
            <a:r>
              <a:rPr lang="ne" sz="20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१८ वर्ष वा त्यो भन्दा बढी उमेरको हुनुपर्छ, र</a:t>
            </a:r>
            <a:endParaRPr lang="en-US" sz="2000" b="0" i="0" u="none" strike="noStrike" dirty="0">
              <a:latin typeface="Arial Unicode MS"/>
              <a:ea typeface="Arial Unicode MS"/>
              <a:cs typeface="Nirmala UI" panose="020B0502040204020203" pitchFamily="34" charset="0"/>
            </a:endParaRPr>
          </a:p>
          <a:p>
            <a:pPr lvl="1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endParaRPr lang="en-AU" dirty="0">
              <a:latin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ct val="100000"/>
              </a:lnSpc>
              <a:spcAft>
                <a:spcPts val="500"/>
              </a:spcAft>
            </a:pPr>
            <a:r>
              <a:rPr lang="ne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यदि तपाईं १६ वा १७ वर्षको हुनुहुन्छ भने तपाईंले अहिले </a:t>
            </a:r>
            <a:r>
              <a:rPr lang="ne-NP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नाम दर्ता</a:t>
            </a:r>
            <a:r>
              <a:rPr lang="ne" sz="2200" b="0" i="0" u="none" strike="noStrike" dirty="0">
                <a:latin typeface="Arial Unicode MS"/>
                <a:ea typeface="Arial Unicode MS"/>
                <a:cs typeface="Nirmala UI" panose="020B0502040204020203" pitchFamily="34" charset="0"/>
              </a:rPr>
              <a:t> गर्न सक्नुहुन्छ ताकि तपाईं १८ वर्षको हुँदा मतदान गर्न सक्षम हुनुहुनेछ।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8.0.7"/>
  <p:tag name="AS_OS" val="Unix 5.10.228.219"/>
  <p:tag name="AS_RELEASE_DATE" val="2024.11.14"/>
  <p:tag name="AS_TITLE" val="Aspose.Slides for .NET6"/>
  <p:tag name="AS_VERSION" val="24.11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3" ma:contentTypeDescription="Create a new document." ma:contentTypeScope="" ma:versionID="9a084569f43da4c87009ce5286ab7e82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9c704558ac762c902992d572cf0a90be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2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4BAA50-4AFD-4F78-96F3-33DA4C4C6F60}"/>
</file>

<file path=customXml/itemProps4.xml><?xml version="1.0" encoding="utf-8"?>
<ds:datastoreItem xmlns:ds="http://schemas.openxmlformats.org/officeDocument/2006/customXml" ds:itemID="{A27CE83E-5B3E-4562-8C63-E69FCA9EA47E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5617</TotalTime>
  <Words>923</Words>
  <Application>Microsoft Office PowerPoint</Application>
  <PresentationFormat>Widescreen</PresentationFormat>
  <Paragraphs>147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 Unicode MS</vt:lpstr>
      <vt:lpstr>Arial</vt:lpstr>
      <vt:lpstr>Calibri</vt:lpstr>
      <vt:lpstr>Corbel</vt:lpstr>
      <vt:lpstr>Courier New</vt:lpstr>
      <vt:lpstr>HelveticaNeueLT Std Lt</vt:lpstr>
      <vt:lpstr>HelveticaNeueLT Std Thin</vt:lpstr>
      <vt:lpstr>HelveticaNeueLT Std UltLt</vt:lpstr>
      <vt:lpstr>Nirmala UI</vt:lpstr>
      <vt:lpstr>Segoe UI</vt:lpstr>
      <vt:lpstr>Basis</vt:lpstr>
      <vt:lpstr>Basis</vt:lpstr>
      <vt:lpstr>स्वागतम</vt:lpstr>
      <vt:lpstr>PowerPoint Presentation</vt:lpstr>
      <vt:lpstr>मतदान किन गर्ने?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JFL</cp:lastModifiedBy>
  <cp:revision>84</cp:revision>
  <dcterms:created xsi:type="dcterms:W3CDTF">2023-04-03T05:16:48Z</dcterms:created>
  <dcterms:modified xsi:type="dcterms:W3CDTF">2025-02-05T00:25:13Z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