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notesSlides/notesSlide20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2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2192000" cy="6858000"/>
  <p:notesSz cx="6858000" cy="9144000"/>
  <p:embeddedFontLst>
    <p:embeddedFont>
      <p:font typeface="Corbel" panose="020B0503020204020204" pitchFamily="34" charset="0"/>
      <p:regular r:id="rId24"/>
      <p:bold r:id="rId25"/>
      <p:italic r:id="rId26"/>
      <p:boldItalic r:id="rId27"/>
    </p:embeddedFont>
    <p:embeddedFont>
      <p:font typeface="Helvetica Neue" panose="020B0604020202020204" pitchFamily="34" charset="0"/>
      <p:regular r:id="rId28"/>
      <p:bold r:id="rId29"/>
      <p:italic r:id="rId30"/>
      <p:boldItalic r:id="rId31"/>
    </p:embeddedFont>
    <p:embeddedFont>
      <p:font typeface="Helvetica Neue Light" panose="02000403000000020004" pitchFamily="2" charset="0"/>
      <p:regular r:id="rId32"/>
      <p:bold r:id="rId33"/>
      <p:italic r:id="rId34"/>
      <p:boldItalic r:id="rId35"/>
    </p:embeddedFont>
    <p:embeddedFont>
      <p:font typeface="Malgun Gothic" panose="020B0503020000020004" pitchFamily="34" charset="-127"/>
      <p:regular r:id="rId36"/>
      <p:bold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8" roundtripDataSignature="AMtx7mjzNO1rVONS0gApcfN1TbrMgiKIn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3.fntdata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font" Target="fonts/font11.fntdata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viewProps" Target="viewProps.xml"/><Relationship Id="rId45" Type="http://schemas.openxmlformats.org/officeDocument/2006/relationships/customXml" Target="../customXml/item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8.fntdata"/><Relationship Id="rId44" Type="http://schemas.openxmlformats.org/officeDocument/2006/relationships/customXml" Target="../customXml/item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customXml" Target="../customXml/item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customschemas.google.com/relationships/presentationmetadata" Target="metadata"/><Relationship Id="rId20" Type="http://schemas.openxmlformats.org/officeDocument/2006/relationships/slide" Target="slides/slide18.xml"/><Relationship Id="rId4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BnPvzRX_Kxk&amp;list=PL95CxBiLrB_nFbcmrGMgqWEjYuguzOPlY&amp;index=1" TargetMode="External"/><Relationship Id="rId3" Type="http://schemas.openxmlformats.org/officeDocument/2006/relationships/hyperlink" Target="https://www.youtube.com/watch?v=CpFxbmuif9s&amp;list=PL95CxBiLrB_nFbcmrGMgqWEjYuguzOPlY&amp;index=5" TargetMode="External"/><Relationship Id="rId7" Type="http://schemas.openxmlformats.org/officeDocument/2006/relationships/hyperlink" Target="https://www.youtube.com/watch?v=75WiMBm2W24&amp;list=PL95CxBiLrB_nFbcmrGMgqWEjYuguzOPlY&amp;index=2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youtube.com/watch?v=a7CWSi8AbDA&amp;list=PL95CxBiLrB_nFbcmrGMgqWEjYuguzOPlY&amp;index=3" TargetMode="External"/><Relationship Id="rId5" Type="http://schemas.openxmlformats.org/officeDocument/2006/relationships/hyperlink" Target="https://www.youtube.com/watch?v=hBGIuTspBGg&amp;list=PL95CxBiLrB_nFbcmrGMgqWEjYuguzOPlY&amp;index=4" TargetMode="External"/><Relationship Id="rId4" Type="http://schemas.openxmlformats.org/officeDocument/2006/relationships/hyperlink" Target="https://www.youtube.com/watch?v=-0LOSLQvB9Q&amp;list=PL95CxBiLrB_nFbcmrGMgqWEjYuguzOPlY&amp;index=6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lectorate.aec.gov.au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aph.gov.au/Senators_and_Members/Members" TargetMode="External"/></Relationships>
</file>

<file path=ppt/notesSlides/_rels/notes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arliament.sa.gov.au/en/Members/Member-Details" TargetMode="External"/><Relationship Id="rId3" Type="http://schemas.openxmlformats.org/officeDocument/2006/relationships/hyperlink" Target="https://elections.nsw.gov.au/elections/find-my-electorate" TargetMode="External"/><Relationship Id="rId7" Type="http://schemas.openxmlformats.org/officeDocument/2006/relationships/hyperlink" Target="https://www.parliament.wa.gov.au/parliament/memblist.nsf/WAMembers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qld.gov.au/about/contact-government/contacts/local-mp" TargetMode="External"/><Relationship Id="rId11" Type="http://schemas.openxmlformats.org/officeDocument/2006/relationships/hyperlink" Target="https://parliament.nt.gov.au/members" TargetMode="External"/><Relationship Id="rId5" Type="http://schemas.openxmlformats.org/officeDocument/2006/relationships/hyperlink" Target="https://www.parliament.vic.gov.au/members/member-search/?page=1&amp;pageSize=10&amp;session=C&amp;sortType=2" TargetMode="External"/><Relationship Id="rId10" Type="http://schemas.openxmlformats.org/officeDocument/2006/relationships/hyperlink" Target="https://www.parliament.act.gov.au/members/members-of-the-assembly" TargetMode="External"/><Relationship Id="rId4" Type="http://schemas.openxmlformats.org/officeDocument/2006/relationships/hyperlink" Target="https://www.parliament.nsw.gov.au/members/pages/all-members.aspx" TargetMode="External"/><Relationship Id="rId9" Type="http://schemas.openxmlformats.org/officeDocument/2006/relationships/hyperlink" Target="https://www.parliament.tas.gov.au/house-of-assembly/members" TargetMode="Externa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Google Shape;33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" name="Google Shape;11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u="sng">
                <a:solidFill>
                  <a:schemeClr val="hlink"/>
                </a:solidFill>
                <a:hlinkClick r:id="rId3"/>
              </a:rPr>
              <a:t>The voter story: Compilation (English subtitles) (youtube.com)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u="sng">
                <a:solidFill>
                  <a:schemeClr val="hlink"/>
                </a:solidFill>
                <a:hlinkClick r:id="rId4"/>
              </a:rPr>
              <a:t>The voter story - Vietnamese – YouTube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u="sng">
                <a:solidFill>
                  <a:schemeClr val="hlink"/>
                </a:solidFill>
                <a:hlinkClick r:id="rId5"/>
              </a:rPr>
              <a:t>The voter story - Mandarin (youtube.com)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u="sng">
                <a:solidFill>
                  <a:schemeClr val="hlink"/>
                </a:solidFill>
                <a:hlinkClick r:id="rId6"/>
              </a:rPr>
              <a:t>The voter story - Hindi (youtube.com)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u="sng">
                <a:solidFill>
                  <a:schemeClr val="hlink"/>
                </a:solidFill>
                <a:hlinkClick r:id="rId7"/>
              </a:rPr>
              <a:t>The voter story - Farsi (Persian) (youtube.com)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u="sng">
                <a:solidFill>
                  <a:schemeClr val="hlink"/>
                </a:solidFill>
                <a:hlinkClick r:id="rId8"/>
              </a:rPr>
              <a:t>The voter story - Arabic (youtube.com)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ko"/>
              <a:t>Find federal member by searching </a:t>
            </a:r>
            <a:r>
              <a:rPr lang="ko" u="sng">
                <a:solidFill>
                  <a:schemeClr val="hlink"/>
                </a:solidFill>
                <a:hlinkClick r:id="rId3"/>
              </a:rPr>
              <a:t>Find my electorate (aec.gov.au)</a:t>
            </a:r>
            <a:r>
              <a:rPr lang="ko"/>
              <a:t> for the relevant electorate. You can use APH website </a:t>
            </a:r>
            <a:r>
              <a:rPr lang="ko" u="sng">
                <a:solidFill>
                  <a:schemeClr val="hlink"/>
                </a:solidFill>
                <a:hlinkClick r:id="rId4"/>
              </a:rPr>
              <a:t>Members – Parliament of Australia (aph.gov.au)</a:t>
            </a:r>
            <a:r>
              <a:rPr lang="ko"/>
              <a:t> to find a picture of the member.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152" name="Google Shape;15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6" name="Google Shape;16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Find the state member for the area: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NSW:  </a:t>
            </a:r>
            <a:r>
              <a:rPr lang="ko" u="sng">
                <a:solidFill>
                  <a:schemeClr val="hlink"/>
                </a:solidFill>
                <a:hlinkClick r:id="rId3"/>
              </a:rPr>
              <a:t>Find my electorate - NSW Electoral Commission</a:t>
            </a:r>
            <a:r>
              <a:rPr lang="ko"/>
              <a:t> and </a:t>
            </a:r>
            <a:r>
              <a:rPr lang="ko" u="sng">
                <a:solidFill>
                  <a:schemeClr val="hlink"/>
                </a:solidFill>
                <a:hlinkClick r:id="rId4"/>
              </a:rPr>
              <a:t>All Members (nsw.gov.au)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Vic: </a:t>
            </a:r>
            <a:r>
              <a:rPr lang="ko" u="sng">
                <a:solidFill>
                  <a:schemeClr val="hlink"/>
                </a:solidFill>
                <a:hlinkClick r:id="rId5"/>
              </a:rPr>
              <a:t>Find a member (parliament.vic.gov.au)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Qld: </a:t>
            </a:r>
            <a:r>
              <a:rPr lang="ko" u="sng">
                <a:solidFill>
                  <a:schemeClr val="hlink"/>
                </a:solidFill>
                <a:hlinkClick r:id="rId6"/>
              </a:rPr>
              <a:t>Contact your local Member of Parliament | About Queensland and its government | Queensland Government (www.qld.gov.au)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WA: </a:t>
            </a:r>
            <a:r>
              <a:rPr lang="ko" u="sng">
                <a:solidFill>
                  <a:schemeClr val="hlink"/>
                </a:solidFill>
                <a:hlinkClick r:id="rId7"/>
              </a:rPr>
              <a:t>Member List (parliament.wa.gov.au)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 SA: </a:t>
            </a:r>
            <a:r>
              <a:rPr lang="ko" u="sng">
                <a:solidFill>
                  <a:schemeClr val="hlink"/>
                </a:solidFill>
                <a:hlinkClick r:id="rId8"/>
              </a:rPr>
              <a:t>parliament.sa.gov.au/en/Members/Member-Details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Tas: </a:t>
            </a:r>
            <a:r>
              <a:rPr lang="ko" u="sng">
                <a:solidFill>
                  <a:schemeClr val="hlink"/>
                </a:solidFill>
                <a:hlinkClick r:id="rId9"/>
              </a:rPr>
              <a:t>House Members | Parliament of Tasmania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ACT: </a:t>
            </a:r>
            <a:r>
              <a:rPr lang="ko" u="sng">
                <a:solidFill>
                  <a:schemeClr val="hlink"/>
                </a:solidFill>
                <a:hlinkClick r:id="rId10"/>
              </a:rPr>
              <a:t>Members of the Assembly - ACT Legislative Assembly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NT: </a:t>
            </a:r>
            <a:r>
              <a:rPr lang="ko" u="sng">
                <a:solidFill>
                  <a:schemeClr val="hlink"/>
                </a:solidFill>
                <a:hlinkClick r:id="rId11"/>
              </a:rPr>
              <a:t>Members – Northern Territory Government – Legislative Assembly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3"/>
          <p:cNvSpPr txBox="1">
            <a:spLocks noGrp="1"/>
          </p:cNvSpPr>
          <p:nvPr>
            <p:ph type="title"/>
          </p:nvPr>
        </p:nvSpPr>
        <p:spPr>
          <a:xfrm>
            <a:off x="8367752" y="1143000"/>
            <a:ext cx="3290207" cy="1691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 Light"/>
              <a:buNone/>
              <a:defRPr sz="3600"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3"/>
          <p:cNvSpPr txBox="1">
            <a:spLocks noGrp="1"/>
          </p:cNvSpPr>
          <p:nvPr>
            <p:ph type="body" idx="1"/>
          </p:nvPr>
        </p:nvSpPr>
        <p:spPr>
          <a:xfrm>
            <a:off x="8367751" y="2834640"/>
            <a:ext cx="3290207" cy="34518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pic>
        <p:nvPicPr>
          <p:cNvPr id="53" name="Google Shape;53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018777" y="5086184"/>
            <a:ext cx="11344275" cy="1095375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33"/>
          <p:cNvSpPr/>
          <p:nvPr/>
        </p:nvSpPr>
        <p:spPr>
          <a:xfrm rot="10800000">
            <a:off x="12786718" y="238387"/>
            <a:ext cx="6100114" cy="4000484"/>
          </a:xfrm>
          <a:custGeom>
            <a:avLst/>
            <a:gdLst/>
            <a:ahLst/>
            <a:cxnLst/>
            <a:rect l="l" t="t" r="r" b="b"/>
            <a:pathLst>
              <a:path w="6100114" h="4000484" extrusionOk="0">
                <a:moveTo>
                  <a:pt x="1066" y="829179"/>
                </a:moveTo>
                <a:lnTo>
                  <a:pt x="5616868" y="830840"/>
                </a:lnTo>
                <a:lnTo>
                  <a:pt x="6100114" y="0"/>
                </a:lnTo>
                <a:lnTo>
                  <a:pt x="6100114" y="4000484"/>
                </a:lnTo>
                <a:lnTo>
                  <a:pt x="1066" y="4000484"/>
                </a:lnTo>
                <a:cubicBezTo>
                  <a:pt x="4761" y="2945230"/>
                  <a:pt x="-2629" y="1884433"/>
                  <a:pt x="1066" y="8291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aseline="-25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/>
          </a:p>
        </p:txBody>
      </p:sp>
      <p:sp>
        <p:nvSpPr>
          <p:cNvPr id="55" name="Google Shape;55;p33"/>
          <p:cNvSpPr>
            <a:spLocks noGrp="1"/>
          </p:cNvSpPr>
          <p:nvPr>
            <p:ph type="pic" idx="2"/>
          </p:nvPr>
        </p:nvSpPr>
        <p:spPr>
          <a:xfrm>
            <a:off x="1338588" y="1143000"/>
            <a:ext cx="6696184" cy="4599039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Picture with Caption">
  <p:cSld name="2_Picture with Ca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4"/>
          <p:cNvSpPr txBox="1">
            <a:spLocks noGrp="1"/>
          </p:cNvSpPr>
          <p:nvPr>
            <p:ph type="title"/>
          </p:nvPr>
        </p:nvSpPr>
        <p:spPr>
          <a:xfrm>
            <a:off x="8367752" y="1143000"/>
            <a:ext cx="3290207" cy="1691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 Light"/>
              <a:buNone/>
              <a:defRPr sz="3600"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34"/>
          <p:cNvSpPr txBox="1">
            <a:spLocks noGrp="1"/>
          </p:cNvSpPr>
          <p:nvPr>
            <p:ph type="body" idx="1"/>
          </p:nvPr>
        </p:nvSpPr>
        <p:spPr>
          <a:xfrm>
            <a:off x="8367751" y="2834640"/>
            <a:ext cx="3290207" cy="34518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pic>
        <p:nvPicPr>
          <p:cNvPr id="59" name="Google Shape;59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018777" y="5086184"/>
            <a:ext cx="11344275" cy="1095375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34"/>
          <p:cNvSpPr/>
          <p:nvPr/>
        </p:nvSpPr>
        <p:spPr>
          <a:xfrm rot="10800000">
            <a:off x="12786718" y="238387"/>
            <a:ext cx="6100114" cy="4000484"/>
          </a:xfrm>
          <a:custGeom>
            <a:avLst/>
            <a:gdLst/>
            <a:ahLst/>
            <a:cxnLst/>
            <a:rect l="l" t="t" r="r" b="b"/>
            <a:pathLst>
              <a:path w="6100114" h="4000484" extrusionOk="0">
                <a:moveTo>
                  <a:pt x="1066" y="829179"/>
                </a:moveTo>
                <a:lnTo>
                  <a:pt x="5616868" y="830840"/>
                </a:lnTo>
                <a:lnTo>
                  <a:pt x="6100114" y="0"/>
                </a:lnTo>
                <a:lnTo>
                  <a:pt x="6100114" y="4000484"/>
                </a:lnTo>
                <a:lnTo>
                  <a:pt x="1066" y="4000484"/>
                </a:lnTo>
                <a:cubicBezTo>
                  <a:pt x="4761" y="2945230"/>
                  <a:pt x="-2629" y="1884433"/>
                  <a:pt x="1066" y="8291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aseline="-25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/>
          </a:p>
        </p:txBody>
      </p:sp>
      <p:sp>
        <p:nvSpPr>
          <p:cNvPr id="61" name="Google Shape;61;p34"/>
          <p:cNvSpPr>
            <a:spLocks noGrp="1"/>
          </p:cNvSpPr>
          <p:nvPr>
            <p:ph type="pic" idx="2"/>
          </p:nvPr>
        </p:nvSpPr>
        <p:spPr>
          <a:xfrm>
            <a:off x="1338588" y="1143000"/>
            <a:ext cx="6696184" cy="4599039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Picture with Caption">
  <p:cSld name="1_Picture with Ca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35"/>
          <p:cNvSpPr>
            <a:spLocks noGrp="1"/>
          </p:cNvSpPr>
          <p:nvPr>
            <p:ph type="pic" idx="2"/>
          </p:nvPr>
        </p:nvSpPr>
        <p:spPr>
          <a:xfrm>
            <a:off x="1077685" y="711056"/>
            <a:ext cx="8022353" cy="4958687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64" name="Google Shape;64;p35"/>
          <p:cNvSpPr txBox="1">
            <a:spLocks noGrp="1"/>
          </p:cNvSpPr>
          <p:nvPr>
            <p:ph type="title"/>
          </p:nvPr>
        </p:nvSpPr>
        <p:spPr>
          <a:xfrm>
            <a:off x="1077685" y="5710689"/>
            <a:ext cx="10033907" cy="730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 Light"/>
              <a:buNone/>
              <a:defRPr sz="3200" b="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Picture with Caption">
  <p:cSld name="3_Picture with Ca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6"/>
          <p:cNvSpPr>
            <a:spLocks noGrp="1"/>
          </p:cNvSpPr>
          <p:nvPr>
            <p:ph type="pic" idx="2"/>
          </p:nvPr>
        </p:nvSpPr>
        <p:spPr>
          <a:xfrm>
            <a:off x="1077685" y="1322440"/>
            <a:ext cx="5185463" cy="3590511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67" name="Google Shape;67;p36"/>
          <p:cNvSpPr txBox="1">
            <a:spLocks noGrp="1"/>
          </p:cNvSpPr>
          <p:nvPr>
            <p:ph type="title"/>
          </p:nvPr>
        </p:nvSpPr>
        <p:spPr>
          <a:xfrm>
            <a:off x="1077685" y="5710689"/>
            <a:ext cx="10033907" cy="730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 Light"/>
              <a:buNone/>
              <a:defRPr sz="3200" b="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36"/>
          <p:cNvSpPr>
            <a:spLocks noGrp="1"/>
          </p:cNvSpPr>
          <p:nvPr>
            <p:ph type="pic" idx="3"/>
          </p:nvPr>
        </p:nvSpPr>
        <p:spPr>
          <a:xfrm>
            <a:off x="6495259" y="1322440"/>
            <a:ext cx="5185463" cy="3590511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69" name="Google Shape;69;p36"/>
          <p:cNvSpPr txBox="1">
            <a:spLocks noGrp="1"/>
          </p:cNvSpPr>
          <p:nvPr>
            <p:ph type="body" idx="1"/>
          </p:nvPr>
        </p:nvSpPr>
        <p:spPr>
          <a:xfrm>
            <a:off x="1077914" y="5087938"/>
            <a:ext cx="4978758" cy="39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52CAFF"/>
                </a:solidFill>
              </a:defRPr>
            </a:lvl1pPr>
            <a:lvl2pPr marL="914400" lvl="1" indent="-32004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marL="1371600" lvl="2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marL="1828800" lvl="3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marL="2286000" lvl="4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marL="2743200" lvl="5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marL="3200400" lvl="6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marL="3657600" lvl="7" indent="-32004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marL="4114800" lvl="8" indent="-32004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36"/>
          <p:cNvSpPr txBox="1">
            <a:spLocks noGrp="1"/>
          </p:cNvSpPr>
          <p:nvPr>
            <p:ph type="body" idx="4"/>
          </p:nvPr>
        </p:nvSpPr>
        <p:spPr>
          <a:xfrm>
            <a:off x="6495260" y="5087938"/>
            <a:ext cx="4978758" cy="39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Font typeface="Helvetica Neue"/>
              <a:buNone/>
              <a:defRPr sz="1800">
                <a:solidFill>
                  <a:srgbClr val="52CAFF"/>
                </a:solidFill>
              </a:defRPr>
            </a:lvl1pPr>
            <a:lvl2pPr marL="914400" lvl="1" indent="-32004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marL="1371600" lvl="2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marL="1828800" lvl="3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marL="2286000" lvl="4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marL="2743200" lvl="5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marL="3200400" lvl="6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marL="3657600" lvl="7" indent="-32004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marL="4114800" lvl="8" indent="-32004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>
  <p:cSld name="BLANK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3"/>
          <p:cNvSpPr txBox="1">
            <a:spLocks noGrp="1"/>
          </p:cNvSpPr>
          <p:nvPr>
            <p:ph type="title"/>
          </p:nvPr>
        </p:nvSpPr>
        <p:spPr>
          <a:xfrm>
            <a:off x="1143000" y="953731"/>
            <a:ext cx="7086600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3"/>
          <p:cNvSpPr txBox="1">
            <a:spLocks noGrp="1"/>
          </p:cNvSpPr>
          <p:nvPr>
            <p:ph type="body" idx="1"/>
          </p:nvPr>
        </p:nvSpPr>
        <p:spPr>
          <a:xfrm>
            <a:off x="1143000" y="2401531"/>
            <a:ext cx="9872871" cy="38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marL="914400" lvl="1" indent="-32004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marL="1371600" lvl="2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marL="1828800" lvl="3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marL="2286000" lvl="4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marL="2743200" lvl="5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marL="3200400" lvl="6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marL="3657600" lvl="7" indent="-32004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marL="4114800" lvl="8" indent="-32004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4"/>
          <p:cNvSpPr txBox="1"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Helvetica Neue Light"/>
              <a:buNone/>
              <a:defRPr sz="4000"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4"/>
          <p:cNvSpPr txBox="1">
            <a:spLocks noGrp="1"/>
          </p:cNvSpPr>
          <p:nvPr>
            <p:ph type="body" idx="1"/>
          </p:nvPr>
        </p:nvSpPr>
        <p:spPr>
          <a:xfrm>
            <a:off x="5852159" y="1097280"/>
            <a:ext cx="5212080" cy="4663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9116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560"/>
              <a:buChar char="•"/>
              <a:defRPr sz="32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lvl="1" indent="-37084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240"/>
              <a:buChar char="•"/>
              <a:defRPr sz="2800">
                <a:solidFill>
                  <a:srgbClr val="8BDCFF"/>
                </a:solidFill>
              </a:defRPr>
            </a:lvl2pPr>
            <a:lvl3pPr marL="1371600" lvl="2" indent="-35051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920"/>
              <a:buChar char="•"/>
              <a:defRPr sz="2400"/>
            </a:lvl3pPr>
            <a:lvl4pPr marL="1828800" lvl="3" indent="-330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4pPr>
            <a:lvl5pPr marL="2286000" lvl="4" indent="-330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5pPr>
            <a:lvl6pPr marL="2743200" lvl="5" indent="-330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6pPr>
            <a:lvl7pPr marL="3200400" lvl="6" indent="-330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7pPr>
            <a:lvl8pPr marL="3657600" lvl="7" indent="-330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8pPr>
            <a:lvl9pPr marL="4114800" lvl="8" indent="-3302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  <a:defRPr sz="2000"/>
            </a:lvl9pPr>
          </a:lstStyle>
          <a:p>
            <a:endParaRPr/>
          </a:p>
        </p:txBody>
      </p:sp>
      <p:sp>
        <p:nvSpPr>
          <p:cNvPr id="19" name="Google Shape;19;p24"/>
          <p:cNvSpPr txBox="1">
            <a:spLocks noGrp="1"/>
          </p:cNvSpPr>
          <p:nvPr>
            <p:ph type="body" idx="2"/>
          </p:nvPr>
        </p:nvSpPr>
        <p:spPr>
          <a:xfrm>
            <a:off x="1143000" y="2834640"/>
            <a:ext cx="3931920" cy="3017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7"/>
          <p:cNvSpPr txBox="1">
            <a:spLocks noGrp="1"/>
          </p:cNvSpPr>
          <p:nvPr>
            <p:ph type="ctrTitle"/>
          </p:nvPr>
        </p:nvSpPr>
        <p:spPr>
          <a:xfrm>
            <a:off x="4331014" y="1715377"/>
            <a:ext cx="7247601" cy="27236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200"/>
              <a:buFont typeface="Helvetica Neue"/>
              <a:buNone/>
              <a:defRPr sz="6200" b="1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7"/>
          <p:cNvSpPr txBox="1">
            <a:spLocks noGrp="1"/>
          </p:cNvSpPr>
          <p:nvPr>
            <p:ph type="subTitle" idx="1"/>
          </p:nvPr>
        </p:nvSpPr>
        <p:spPr>
          <a:xfrm>
            <a:off x="5886625" y="4563328"/>
            <a:ext cx="5691990" cy="1129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560"/>
              <a:buNone/>
              <a:defRPr sz="3200">
                <a:solidFill>
                  <a:srgbClr val="52CAFF"/>
                </a:solidFill>
              </a:defRPr>
            </a:lvl1pPr>
            <a:lvl2pPr lvl="1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760"/>
              <a:buNone/>
              <a:defRPr sz="22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760"/>
              <a:buNone/>
              <a:defRPr sz="22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2000"/>
            </a:lvl9pPr>
          </a:lstStyle>
          <a:p>
            <a:endParaRPr/>
          </a:p>
        </p:txBody>
      </p:sp>
      <p:pic>
        <p:nvPicPr>
          <p:cNvPr id="23" name="Google Shape;23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51081" y="594094"/>
            <a:ext cx="2924298" cy="6232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27"/>
          <p:cNvPicPr preferRelativeResize="0"/>
          <p:nvPr/>
        </p:nvPicPr>
        <p:blipFill rotWithShape="1">
          <a:blip r:embed="rId4">
            <a:alphaModFix/>
          </a:blip>
          <a:srcRect l="-2" r="7240"/>
          <a:stretch/>
        </p:blipFill>
        <p:spPr>
          <a:xfrm>
            <a:off x="9785708" y="7256810"/>
            <a:ext cx="2412000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27"/>
          <p:cNvPicPr preferRelativeResize="0"/>
          <p:nvPr/>
        </p:nvPicPr>
        <p:blipFill rotWithShape="1">
          <a:blip r:embed="rId5">
            <a:alphaModFix/>
          </a:blip>
          <a:srcRect l="-8568" r="8568"/>
          <a:stretch/>
        </p:blipFill>
        <p:spPr>
          <a:xfrm>
            <a:off x="9612000" y="5968631"/>
            <a:ext cx="2600325" cy="29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8"/>
          <p:cNvSpPr txBox="1">
            <a:spLocks noGrp="1"/>
          </p:cNvSpPr>
          <p:nvPr>
            <p:ph type="title"/>
          </p:nvPr>
        </p:nvSpPr>
        <p:spPr>
          <a:xfrm>
            <a:off x="1045464" y="3254477"/>
            <a:ext cx="9966960" cy="1942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200"/>
              <a:buFont typeface="Helvetica Neue Light"/>
              <a:buNone/>
              <a:defRPr sz="6200" b="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8"/>
          <p:cNvSpPr txBox="1">
            <a:spLocks noGrp="1"/>
          </p:cNvSpPr>
          <p:nvPr>
            <p:ph type="body" idx="1"/>
          </p:nvPr>
        </p:nvSpPr>
        <p:spPr>
          <a:xfrm>
            <a:off x="1045464" y="5251800"/>
            <a:ext cx="7321788" cy="11520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080"/>
              <a:buNone/>
              <a:defRPr sz="2600">
                <a:solidFill>
                  <a:srgbClr val="52CAF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90909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90909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90909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909091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909091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909091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909091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120"/>
              <a:buNone/>
              <a:defRPr sz="1400">
                <a:solidFill>
                  <a:srgbClr val="909091"/>
                </a:solidFill>
              </a:defRPr>
            </a:lvl9pPr>
          </a:lstStyle>
          <a:p>
            <a:endParaRPr/>
          </a:p>
        </p:txBody>
      </p:sp>
      <p:pic>
        <p:nvPicPr>
          <p:cNvPr id="29" name="Google Shape;29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03350" y="5835445"/>
            <a:ext cx="2666995" cy="568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28"/>
          <p:cNvPicPr preferRelativeResize="0"/>
          <p:nvPr/>
        </p:nvPicPr>
        <p:blipFill rotWithShape="1">
          <a:blip r:embed="rId4">
            <a:alphaModFix/>
          </a:blip>
          <a:srcRect l="4426" r="-5296"/>
          <a:stretch/>
        </p:blipFill>
        <p:spPr>
          <a:xfrm>
            <a:off x="0" y="3664821"/>
            <a:ext cx="2988000" cy="29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9"/>
          <p:cNvSpPr txBox="1">
            <a:spLocks noGrp="1"/>
          </p:cNvSpPr>
          <p:nvPr>
            <p:ph type="title"/>
          </p:nvPr>
        </p:nvSpPr>
        <p:spPr>
          <a:xfrm>
            <a:off x="1143000" y="953731"/>
            <a:ext cx="7086600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9"/>
          <p:cNvSpPr txBox="1">
            <a:spLocks noGrp="1"/>
          </p:cNvSpPr>
          <p:nvPr>
            <p:ph type="body" idx="1"/>
          </p:nvPr>
        </p:nvSpPr>
        <p:spPr>
          <a:xfrm>
            <a:off x="1143000" y="2401531"/>
            <a:ext cx="9872871" cy="38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marL="914400" lvl="1" indent="-32004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marL="1371600" lvl="2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marL="1828800" lvl="3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marL="2286000" lvl="4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marL="2743200" lvl="5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marL="3200400" lvl="6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marL="3657600" lvl="7" indent="-32004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marL="4114800" lvl="8" indent="-32004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>
            <a:endParaRPr/>
          </a:p>
        </p:txBody>
      </p:sp>
      <p:pic>
        <p:nvPicPr>
          <p:cNvPr id="34" name="Google Shape;34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94879" y="6248402"/>
            <a:ext cx="2597121" cy="2987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0"/>
          <p:cNvSpPr txBox="1">
            <a:spLocks noGrp="1"/>
          </p:cNvSpPr>
          <p:nvPr>
            <p:ph type="title"/>
          </p:nvPr>
        </p:nvSpPr>
        <p:spPr>
          <a:xfrm>
            <a:off x="1143000" y="958645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30"/>
          <p:cNvSpPr txBox="1">
            <a:spLocks noGrp="1"/>
          </p:cNvSpPr>
          <p:nvPr>
            <p:ph type="body" idx="1"/>
          </p:nvPr>
        </p:nvSpPr>
        <p:spPr>
          <a:xfrm>
            <a:off x="1143000" y="2406444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036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marL="914400" lvl="1" indent="-330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marL="1371600" lvl="2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marL="1828800" lvl="3" indent="-30988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marL="2286000" lvl="4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marL="2743200" lvl="5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marL="3200400" lvl="6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marL="3657600" lvl="7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marL="4114800" lvl="8" indent="-309879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>
            <a:endParaRPr/>
          </a:p>
        </p:txBody>
      </p:sp>
      <p:sp>
        <p:nvSpPr>
          <p:cNvPr id="38" name="Google Shape;38;p30"/>
          <p:cNvSpPr txBox="1">
            <a:spLocks noGrp="1"/>
          </p:cNvSpPr>
          <p:nvPr>
            <p:ph type="body" idx="2"/>
          </p:nvPr>
        </p:nvSpPr>
        <p:spPr>
          <a:xfrm>
            <a:off x="6267612" y="2406445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036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marL="914400" lvl="1" indent="-330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marL="1371600" lvl="2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marL="1828800" lvl="3" indent="-30988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marL="2286000" lvl="4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marL="2743200" lvl="5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marL="3200400" lvl="6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marL="3657600" lvl="7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marL="4114800" lvl="8" indent="-309879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1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31"/>
          <p:cNvSpPr txBox="1"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sz="2400" b="1">
                <a:solidFill>
                  <a:srgbClr val="8BDCF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42" name="Google Shape;42;p31"/>
          <p:cNvSpPr txBox="1">
            <a:spLocks noGrp="1"/>
          </p:cNvSpPr>
          <p:nvPr>
            <p:ph type="body" idx="2"/>
          </p:nvPr>
        </p:nvSpPr>
        <p:spPr>
          <a:xfrm>
            <a:off x="1143000" y="2721483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036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30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marL="1371600" lvl="2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marL="1828800" lvl="3" indent="-30988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marL="2286000" lvl="4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marL="2743200" lvl="5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marL="3200400" lvl="6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marL="3657600" lvl="7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marL="4114800" lvl="8" indent="-309879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>
            <a:endParaRPr/>
          </a:p>
        </p:txBody>
      </p:sp>
      <p:sp>
        <p:nvSpPr>
          <p:cNvPr id="43" name="Google Shape;43;p31"/>
          <p:cNvSpPr txBox="1">
            <a:spLocks noGrp="1"/>
          </p:cNvSpPr>
          <p:nvPr>
            <p:ph type="body" idx="3"/>
          </p:nvPr>
        </p:nvSpPr>
        <p:spPr>
          <a:xfrm>
            <a:off x="6269173" y="1999032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sz="2400" b="1">
                <a:solidFill>
                  <a:srgbClr val="8BDCF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44" name="Google Shape;44;p31"/>
          <p:cNvSpPr txBox="1">
            <a:spLocks noGrp="1"/>
          </p:cNvSpPr>
          <p:nvPr>
            <p:ph type="body" idx="4"/>
          </p:nvPr>
        </p:nvSpPr>
        <p:spPr>
          <a:xfrm>
            <a:off x="6269173" y="2719322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036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marL="914400" lvl="1" indent="-330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marL="1371600" lvl="2" indent="-32003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marL="1828800" lvl="3" indent="-30988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marL="2286000" lvl="4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marL="2743200" lvl="5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marL="3200400" lvl="6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marL="3657600" lvl="7" indent="-309879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marL="4114800" lvl="8" indent="-309879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32"/>
          <p:cNvSpPr txBox="1">
            <a:spLocks noGrp="1"/>
          </p:cNvSpPr>
          <p:nvPr>
            <p:ph type="title"/>
          </p:nvPr>
        </p:nvSpPr>
        <p:spPr>
          <a:xfrm>
            <a:off x="715298" y="2445774"/>
            <a:ext cx="4274573" cy="1661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7" name="Google Shape;47;p3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414968" y="315112"/>
            <a:ext cx="6567948" cy="6227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9375" y="5597089"/>
            <a:ext cx="2924298" cy="6232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32"/>
          <p:cNvPicPr preferRelativeResize="0"/>
          <p:nvPr/>
        </p:nvPicPr>
        <p:blipFill rotWithShape="1">
          <a:blip r:embed="rId4">
            <a:alphaModFix/>
          </a:blip>
          <a:srcRect l="4426" r="-5296"/>
          <a:stretch/>
        </p:blipFill>
        <p:spPr>
          <a:xfrm>
            <a:off x="-1001651" y="782088"/>
            <a:ext cx="4553509" cy="4499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5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1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Helvetica Neue Light"/>
              <a:buNone/>
              <a:defRPr sz="4400" b="0" i="0" u="none" strike="noStrike" cap="non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1"/>
          <p:cNvSpPr txBox="1"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036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  <a:defRPr sz="22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2003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Char char="•"/>
              <a:defRPr sz="18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0988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09879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5"/>
          <p:cNvSpPr txBox="1"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Helvetica Neue Light"/>
              <a:buNone/>
              <a:defRPr sz="4400" b="0" i="0" u="none" strike="noStrike" cap="non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3" name="Google Shape;73;p25"/>
          <p:cNvSpPr txBox="1"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036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  <a:defRPr sz="22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sz="20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2003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Char char="•"/>
              <a:defRPr sz="18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0988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09879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09879" algn="l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Char char="•"/>
              <a:defRPr sz="1600" b="0" i="0" u="none" strike="noStrike" cap="none">
                <a:solidFill>
                  <a:schemeClr val="accen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CpFxbmuif9s?list=PL95CxBiLrB_nFbcmrGMgqWEjYuguzOPlY" TargetMode="External"/><Relationship Id="rId4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" Target="slide3.xml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slide" Target="slide3.xml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jp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slide" Target="slide14.xml"/><Relationship Id="rId7" Type="http://schemas.openxmlformats.org/officeDocument/2006/relationships/image" Target="../media/image3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"/>
          <p:cNvSpPr txBox="1">
            <a:spLocks noGrp="1"/>
          </p:cNvSpPr>
          <p:nvPr>
            <p:ph type="ctrTitle" idx="4294967295"/>
          </p:nvPr>
        </p:nvSpPr>
        <p:spPr>
          <a:xfrm>
            <a:off x="1561302" y="1320549"/>
            <a:ext cx="6748308" cy="250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800"/>
              <a:buFont typeface="Malgun Gothic"/>
              <a:buNone/>
            </a:pPr>
            <a:r>
              <a:rPr lang="ko" sz="8800" b="0" i="0" u="none" strike="noStrike" cap="none" dirty="0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rPr>
              <a:t>환영합니다</a:t>
            </a:r>
            <a:endParaRPr dirty="0"/>
          </a:p>
        </p:txBody>
      </p:sp>
      <p:sp>
        <p:nvSpPr>
          <p:cNvPr id="80" name="Google Shape;80;p1"/>
          <p:cNvSpPr txBox="1">
            <a:spLocks noGrp="1"/>
          </p:cNvSpPr>
          <p:nvPr>
            <p:ph type="subTitle" idx="4294967295"/>
          </p:nvPr>
        </p:nvSpPr>
        <p:spPr>
          <a:xfrm>
            <a:off x="5311788" y="3754563"/>
            <a:ext cx="5692775" cy="1128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320"/>
              <a:buFont typeface="Corbel"/>
              <a:buNone/>
            </a:pPr>
            <a:r>
              <a:rPr lang="ko" sz="5400" b="0" i="0" u="none" strike="noStrike" cap="none" dirty="0">
                <a:solidFill>
                  <a:srgbClr val="52CC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연방정부 선거 </a:t>
            </a:r>
            <a:endParaRPr sz="5400" b="0" i="0" u="none" strike="noStrike" cap="none" dirty="0">
              <a:solidFill>
                <a:srgbClr val="52CCFF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45720" marR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4320"/>
              <a:buFont typeface="Corbel"/>
              <a:buNone/>
            </a:pPr>
            <a:r>
              <a:rPr lang="ko" sz="5400" b="0" i="0" u="none" strike="noStrike" cap="none" dirty="0">
                <a:solidFill>
                  <a:srgbClr val="52CC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이해하기 </a:t>
            </a:r>
            <a:endParaRPr dirty="0"/>
          </a:p>
        </p:txBody>
      </p:sp>
      <p:pic>
        <p:nvPicPr>
          <p:cNvPr id="81" name="Google Shape;81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192020"/>
            <a:ext cx="12192000" cy="665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0"/>
          <p:cNvSpPr txBox="1"/>
          <p:nvPr/>
        </p:nvSpPr>
        <p:spPr>
          <a:xfrm>
            <a:off x="5153891" y="394593"/>
            <a:ext cx="5642204" cy="1311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Malgun Gothic"/>
              <a:buNone/>
            </a:pPr>
            <a:r>
              <a:rPr lang="ko" sz="4400" b="1" i="0" u="none" strike="noStrik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rPr>
              <a:t>투표 명부 등록하기</a:t>
            </a:r>
            <a:endParaRPr/>
          </a:p>
        </p:txBody>
      </p:sp>
      <p:sp>
        <p:nvSpPr>
          <p:cNvPr id="214" name="Google Shape;214;p10"/>
          <p:cNvSpPr txBox="1"/>
          <p:nvPr/>
        </p:nvSpPr>
        <p:spPr>
          <a:xfrm>
            <a:off x="421251" y="1706525"/>
            <a:ext cx="11027326" cy="822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18288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E267B"/>
              </a:buClr>
              <a:buSzPts val="1920"/>
              <a:buFont typeface="Corbel"/>
              <a:buChar char="•"/>
            </a:pPr>
            <a:r>
              <a:rPr lang="ko" sz="2400" b="0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투표 명부 등록은 AEC 웹사이트 또는 AEC 직원을 통해 할 수 있습니다.</a:t>
            </a:r>
            <a:endParaRPr/>
          </a:p>
          <a:p>
            <a:pPr marL="228600" marR="0" lvl="0" indent="-18288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E267B"/>
              </a:buClr>
              <a:buSzPts val="1920"/>
              <a:buFont typeface="Corbel"/>
              <a:buChar char="•"/>
            </a:pPr>
            <a:r>
              <a:rPr lang="ko" sz="2400" b="0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다음이 필요합니다:</a:t>
            </a:r>
            <a:endParaRPr/>
          </a:p>
          <a:p>
            <a:pPr marL="285750" marR="0" lvl="0" indent="-2349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E267B"/>
              </a:buClr>
              <a:buSzPts val="800"/>
              <a:buFont typeface="Arial"/>
              <a:buNone/>
            </a:pPr>
            <a:endParaRPr sz="1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5" name="Google Shape;215;p10" descr="Graphical user interfac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1251" y="3253378"/>
            <a:ext cx="1775130" cy="1213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10" descr="Diagram, text, letter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13850" t="13573" r="15590" b="14802"/>
          <a:stretch/>
        </p:blipFill>
        <p:spPr>
          <a:xfrm>
            <a:off x="2835592" y="3227356"/>
            <a:ext cx="1928053" cy="1213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10" descr="A picture containing text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315657" y="2968638"/>
            <a:ext cx="1346489" cy="1925991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10"/>
          <p:cNvSpPr txBox="1"/>
          <p:nvPr/>
        </p:nvSpPr>
        <p:spPr>
          <a:xfrm>
            <a:off x="2594184" y="5320346"/>
            <a:ext cx="245067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2000" b="1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메디케어 카드</a:t>
            </a:r>
            <a:endParaRPr dirty="0"/>
          </a:p>
        </p:txBody>
      </p:sp>
      <p:sp>
        <p:nvSpPr>
          <p:cNvPr id="219" name="Google Shape;219;p10"/>
          <p:cNvSpPr txBox="1"/>
          <p:nvPr/>
        </p:nvSpPr>
        <p:spPr>
          <a:xfrm>
            <a:off x="-57233" y="5327051"/>
            <a:ext cx="2732098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2000" b="1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운전 면허증</a:t>
            </a:r>
            <a:endParaRPr/>
          </a:p>
        </p:txBody>
      </p:sp>
      <p:sp>
        <p:nvSpPr>
          <p:cNvPr id="220" name="Google Shape;220;p10"/>
          <p:cNvSpPr txBox="1"/>
          <p:nvPr/>
        </p:nvSpPr>
        <p:spPr>
          <a:xfrm>
            <a:off x="5126052" y="5320345"/>
            <a:ext cx="176543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2000" b="1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호주</a:t>
            </a:r>
            <a:r>
              <a:rPr lang="en-PH" altLang="ko" dirty="0">
                <a:ea typeface="Malgun Gothic"/>
              </a:rPr>
              <a:t> </a:t>
            </a:r>
            <a:r>
              <a:rPr lang="ko" sz="2000" b="1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여권</a:t>
            </a:r>
            <a:endParaRPr dirty="0"/>
          </a:p>
        </p:txBody>
      </p:sp>
      <p:sp>
        <p:nvSpPr>
          <p:cNvPr id="221" name="Google Shape;221;p10"/>
          <p:cNvSpPr txBox="1"/>
          <p:nvPr/>
        </p:nvSpPr>
        <p:spPr>
          <a:xfrm>
            <a:off x="2196380" y="3746968"/>
            <a:ext cx="63512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또는</a:t>
            </a:r>
            <a:endParaRPr dirty="0"/>
          </a:p>
        </p:txBody>
      </p:sp>
      <p:sp>
        <p:nvSpPr>
          <p:cNvPr id="222" name="Google Shape;222;p10"/>
          <p:cNvSpPr txBox="1"/>
          <p:nvPr/>
        </p:nvSpPr>
        <p:spPr>
          <a:xfrm>
            <a:off x="4767733" y="3746968"/>
            <a:ext cx="52653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또는</a:t>
            </a:r>
            <a:endParaRPr dirty="0"/>
          </a:p>
        </p:txBody>
      </p:sp>
      <p:sp>
        <p:nvSpPr>
          <p:cNvPr id="223" name="Google Shape;223;p10"/>
          <p:cNvSpPr txBox="1"/>
          <p:nvPr/>
        </p:nvSpPr>
        <p:spPr>
          <a:xfrm>
            <a:off x="6683537" y="3746967"/>
            <a:ext cx="56626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또는</a:t>
            </a:r>
            <a:endParaRPr dirty="0"/>
          </a:p>
        </p:txBody>
      </p:sp>
      <p:pic>
        <p:nvPicPr>
          <p:cNvPr id="224" name="Google Shape;224;p10" descr="A picture containing text, sketch, drawing, illustration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 l="3961" r="3715"/>
          <a:stretch/>
        </p:blipFill>
        <p:spPr>
          <a:xfrm>
            <a:off x="7271193" y="3227356"/>
            <a:ext cx="2310186" cy="1447185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10"/>
          <p:cNvSpPr txBox="1"/>
          <p:nvPr/>
        </p:nvSpPr>
        <p:spPr>
          <a:xfrm>
            <a:off x="7348550" y="5327050"/>
            <a:ext cx="1968052" cy="400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2000" b="1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시민권</a:t>
            </a:r>
            <a:r>
              <a:rPr lang="en-PH" altLang="ko" dirty="0">
                <a:ea typeface="Malgun Gothic"/>
              </a:rPr>
              <a:t> </a:t>
            </a:r>
            <a:r>
              <a:rPr lang="ko" sz="2000" b="1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번호</a:t>
            </a:r>
            <a:endParaRPr dirty="0"/>
          </a:p>
        </p:txBody>
      </p:sp>
      <p:sp>
        <p:nvSpPr>
          <p:cNvPr id="226" name="Google Shape;226;p10"/>
          <p:cNvSpPr txBox="1"/>
          <p:nvPr/>
        </p:nvSpPr>
        <p:spPr>
          <a:xfrm>
            <a:off x="9581380" y="3746967"/>
            <a:ext cx="79295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또는</a:t>
            </a:r>
            <a:endParaRPr/>
          </a:p>
        </p:txBody>
      </p:sp>
      <p:pic>
        <p:nvPicPr>
          <p:cNvPr id="227" name="Google Shape;227;p10"/>
          <p:cNvPicPr preferRelativeResize="0"/>
          <p:nvPr/>
        </p:nvPicPr>
        <p:blipFill rotWithShape="1">
          <a:blip r:embed="rId7">
            <a:alphaModFix/>
          </a:blip>
          <a:srcRect r="50049"/>
          <a:stretch/>
        </p:blipFill>
        <p:spPr>
          <a:xfrm>
            <a:off x="10374335" y="2897325"/>
            <a:ext cx="1170106" cy="1874022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10"/>
          <p:cNvSpPr txBox="1"/>
          <p:nvPr/>
        </p:nvSpPr>
        <p:spPr>
          <a:xfrm>
            <a:off x="10076343" y="5110650"/>
            <a:ext cx="1867302" cy="1233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0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귀하의 신원을 확인할 수 있는 등록된 사람</a:t>
            </a: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1"/>
          <p:cNvSpPr txBox="1"/>
          <p:nvPr/>
        </p:nvSpPr>
        <p:spPr>
          <a:xfrm>
            <a:off x="1016000" y="208147"/>
            <a:ext cx="4267200" cy="591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Malgun Gothic"/>
              <a:buNone/>
            </a:pPr>
            <a:r>
              <a:rPr lang="ko" sz="3200" b="0" i="0" u="none" strike="noStrik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rPr>
              <a:t>종이 등록 양식</a:t>
            </a:r>
            <a:endParaRPr sz="3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4" name="Google Shape;234;p11" descr="A screenshot of a computer applicati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62664" y="1470527"/>
            <a:ext cx="3373872" cy="4777873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11"/>
          <p:cNvSpPr txBox="1"/>
          <p:nvPr/>
        </p:nvSpPr>
        <p:spPr>
          <a:xfrm>
            <a:off x="6604000" y="144647"/>
            <a:ext cx="4267200" cy="1325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Malgun Gothic"/>
              <a:buNone/>
            </a:pPr>
            <a:r>
              <a:rPr lang="ko" sz="3200" b="0" i="0" u="none" strike="noStrik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rPr>
              <a:t>온라인 등록 양식</a:t>
            </a:r>
            <a:endParaRPr/>
          </a:p>
        </p:txBody>
      </p:sp>
      <p:pic>
        <p:nvPicPr>
          <p:cNvPr id="236" name="Google Shape;236;p11" descr="A screenshot of a computer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84649" y="2001520"/>
            <a:ext cx="4905902" cy="3241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2"/>
          <p:cNvSpPr txBox="1"/>
          <p:nvPr/>
        </p:nvSpPr>
        <p:spPr>
          <a:xfrm>
            <a:off x="4221131" y="344805"/>
            <a:ext cx="3749675" cy="1357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Malgun Gothic"/>
              <a:buNone/>
            </a:pPr>
            <a:r>
              <a:rPr lang="ko" sz="4400" b="0" i="0" u="none" strike="noStrik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rPr>
              <a:t>투표 옵션</a:t>
            </a:r>
            <a:endParaRPr sz="4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2" name="Google Shape;242;p12" descr="A sign on a tabl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0998" y="1319773"/>
            <a:ext cx="2812303" cy="2109227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12"/>
          <p:cNvSpPr txBox="1"/>
          <p:nvPr/>
        </p:nvSpPr>
        <p:spPr>
          <a:xfrm>
            <a:off x="1070998" y="3499853"/>
            <a:ext cx="281230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2800" b="0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사전 투표</a:t>
            </a:r>
            <a:endParaRPr/>
          </a:p>
        </p:txBody>
      </p:sp>
      <p:sp>
        <p:nvSpPr>
          <p:cNvPr id="244" name="Google Shape;244;p12"/>
          <p:cNvSpPr txBox="1"/>
          <p:nvPr/>
        </p:nvSpPr>
        <p:spPr>
          <a:xfrm>
            <a:off x="8713055" y="3652253"/>
            <a:ext cx="231920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2800" b="0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우편 투표</a:t>
            </a:r>
            <a:endParaRPr/>
          </a:p>
        </p:txBody>
      </p:sp>
      <p:sp>
        <p:nvSpPr>
          <p:cNvPr id="245" name="Google Shape;245;p12"/>
          <p:cNvSpPr txBox="1"/>
          <p:nvPr/>
        </p:nvSpPr>
        <p:spPr>
          <a:xfrm>
            <a:off x="4778718" y="6110010"/>
            <a:ext cx="2812301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2800" b="0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투표소</a:t>
            </a:r>
            <a:endParaRPr/>
          </a:p>
        </p:txBody>
      </p:sp>
      <p:pic>
        <p:nvPicPr>
          <p:cNvPr id="246" name="Google Shape;246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78718" y="3918953"/>
            <a:ext cx="2812302" cy="2109227"/>
          </a:xfrm>
          <a:prstGeom prst="rect">
            <a:avLst/>
          </a:prstGeom>
          <a:solidFill>
            <a:srgbClr val="ECECEC"/>
          </a:solidFill>
          <a:ln>
            <a:noFill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47" name="Google Shape;247;p12"/>
          <p:cNvPicPr preferRelativeResize="0"/>
          <p:nvPr/>
        </p:nvPicPr>
        <p:blipFill rotWithShape="1">
          <a:blip r:embed="rId5">
            <a:alphaModFix/>
          </a:blip>
          <a:srcRect l="1401" r="47713"/>
          <a:stretch/>
        </p:blipFill>
        <p:spPr>
          <a:xfrm>
            <a:off x="8713055" y="1241512"/>
            <a:ext cx="2319209" cy="23853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3"/>
          <p:cNvSpPr txBox="1"/>
          <p:nvPr/>
        </p:nvSpPr>
        <p:spPr>
          <a:xfrm>
            <a:off x="1069598" y="5304664"/>
            <a:ext cx="10033907" cy="730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Malgun Gothic"/>
              <a:buNone/>
            </a:pPr>
            <a:r>
              <a:rPr lang="ko" sz="3200" b="0" i="0" u="none" strike="noStrike" cap="non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투표 경험</a:t>
            </a:r>
            <a:endParaRPr/>
          </a:p>
        </p:txBody>
      </p:sp>
      <p:pic>
        <p:nvPicPr>
          <p:cNvPr id="253" name="Google Shape;253;p13"/>
          <p:cNvPicPr preferRelativeResize="0"/>
          <p:nvPr/>
        </p:nvPicPr>
        <p:blipFill rotWithShape="1">
          <a:blip r:embed="rId3">
            <a:alphaModFix/>
          </a:blip>
          <a:srcRect l="16684" r="16684"/>
          <a:stretch/>
        </p:blipFill>
        <p:spPr>
          <a:xfrm>
            <a:off x="1069598" y="1772816"/>
            <a:ext cx="3140075" cy="314325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254" name="Google Shape;254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76152" y="1772816"/>
            <a:ext cx="3536156" cy="314325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255" name="Google Shape;255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89575" y="221909"/>
            <a:ext cx="1622201" cy="1622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82963" y="221909"/>
            <a:ext cx="1622201" cy="1622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776351" y="221909"/>
            <a:ext cx="1622201" cy="1622201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13"/>
          <p:cNvSpPr txBox="1"/>
          <p:nvPr/>
        </p:nvSpPr>
        <p:spPr>
          <a:xfrm>
            <a:off x="3189575" y="798132"/>
            <a:ext cx="1622201" cy="39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E267B"/>
              </a:buClr>
              <a:buSzPts val="1360"/>
              <a:buFont typeface="Corbel"/>
              <a:buNone/>
            </a:pPr>
            <a:r>
              <a:rPr lang="ko" sz="1700" b="1" i="0" u="none" strike="noStrike" cap="none">
                <a:solidFill>
                  <a:srgbClr val="52CC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성명?</a:t>
            </a:r>
            <a:endParaRPr/>
          </a:p>
        </p:txBody>
      </p:sp>
      <p:sp>
        <p:nvSpPr>
          <p:cNvPr id="259" name="Google Shape;259;p13"/>
          <p:cNvSpPr txBox="1"/>
          <p:nvPr/>
        </p:nvSpPr>
        <p:spPr>
          <a:xfrm>
            <a:off x="6482963" y="718604"/>
            <a:ext cx="1622201" cy="5679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E267B"/>
              </a:buClr>
              <a:buSzPts val="1440"/>
              <a:buFont typeface="Malgun Gothic"/>
              <a:buNone/>
            </a:pPr>
            <a:r>
              <a:rPr lang="ko" sz="1800" b="1" i="0" u="none" strike="noStrike" cap="none">
                <a:solidFill>
                  <a:srgbClr val="52CC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어디에 거주하시나요?</a:t>
            </a:r>
            <a:endParaRPr/>
          </a:p>
        </p:txBody>
      </p:sp>
      <p:sp>
        <p:nvSpPr>
          <p:cNvPr id="260" name="Google Shape;260;p13"/>
          <p:cNvSpPr txBox="1"/>
          <p:nvPr/>
        </p:nvSpPr>
        <p:spPr>
          <a:xfrm>
            <a:off x="9776351" y="657592"/>
            <a:ext cx="1622201" cy="750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 i="0" u="none" strike="noStrike">
                <a:solidFill>
                  <a:srgbClr val="52CC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이미 투표하셨나요?</a:t>
            </a:r>
            <a:endParaRPr/>
          </a:p>
        </p:txBody>
      </p:sp>
      <p:pic>
        <p:nvPicPr>
          <p:cNvPr id="261" name="Google Shape;261;p13"/>
          <p:cNvPicPr preferRelativeResize="0"/>
          <p:nvPr/>
        </p:nvPicPr>
        <p:blipFill rotWithShape="1">
          <a:blip r:embed="rId6">
            <a:alphaModFix/>
          </a:blip>
          <a:srcRect t="1737" b="1736"/>
          <a:stretch/>
        </p:blipFill>
        <p:spPr>
          <a:xfrm>
            <a:off x="8105164" y="1797023"/>
            <a:ext cx="3140075" cy="314325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45C4D3A-DF0C-B13B-290D-6B27804FDC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785" y="2441536"/>
            <a:ext cx="5400599" cy="2879012"/>
          </a:xfrm>
          <a:prstGeom prst="rect">
            <a:avLst/>
          </a:prstGeom>
        </p:spPr>
      </p:pic>
      <p:sp>
        <p:nvSpPr>
          <p:cNvPr id="266" name="Google Shape;266;p14"/>
          <p:cNvSpPr txBox="1"/>
          <p:nvPr/>
        </p:nvSpPr>
        <p:spPr>
          <a:xfrm>
            <a:off x="624785" y="285614"/>
            <a:ext cx="9995589" cy="730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00"/>
              <a:buFont typeface="Malgun Gothic"/>
              <a:buNone/>
            </a:pPr>
            <a:r>
              <a:rPr lang="ko" sz="3700" b="0" i="0" u="none" strike="noStrike" cap="non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하원 - 녹색 투표용지</a:t>
            </a:r>
            <a:endParaRPr/>
          </a:p>
        </p:txBody>
      </p:sp>
      <p:sp>
        <p:nvSpPr>
          <p:cNvPr id="268" name="Google Shape;268;p14"/>
          <p:cNvSpPr txBox="1"/>
          <p:nvPr/>
        </p:nvSpPr>
        <p:spPr>
          <a:xfrm>
            <a:off x="6357515" y="2234986"/>
            <a:ext cx="2664296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600" b="0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현재 호주 하원에는 150명의 의원이 있으며, 각 의원은 호주의 한 지역(또는 선거구)을 대표합니다.</a:t>
            </a:r>
            <a:endParaRPr/>
          </a:p>
        </p:txBody>
      </p:sp>
      <p:sp>
        <p:nvSpPr>
          <p:cNvPr id="269" name="Google Shape;269;p14"/>
          <p:cNvSpPr txBox="1"/>
          <p:nvPr/>
        </p:nvSpPr>
        <p:spPr>
          <a:xfrm>
            <a:off x="9207921" y="2234986"/>
            <a:ext cx="2566390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600" b="0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의원은 선거구를 대표하여 3년 임기로 선출됩니다. 후보자가 당선되려면 공식 투표 수의 절반을 초과하여 득표해야 합니다.</a:t>
            </a:r>
            <a:endParaRPr dirty="0"/>
          </a:p>
        </p:txBody>
      </p:sp>
      <p:sp>
        <p:nvSpPr>
          <p:cNvPr id="270" name="Google Shape;270;p14"/>
          <p:cNvSpPr txBox="1"/>
          <p:nvPr/>
        </p:nvSpPr>
        <p:spPr>
          <a:xfrm>
            <a:off x="7727862" y="5239199"/>
            <a:ext cx="3162486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600" b="0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가장 많은 후보를 선출한 정당이 정부를 구성하고 이들이 총리가 될 지도자를 투표로 선출합니다. </a:t>
            </a:r>
            <a:endParaRPr dirty="0"/>
          </a:p>
        </p:txBody>
      </p:sp>
      <p:sp>
        <p:nvSpPr>
          <p:cNvPr id="271" name="Google Shape;271;p14"/>
          <p:cNvSpPr/>
          <p:nvPr/>
        </p:nvSpPr>
        <p:spPr>
          <a:xfrm>
            <a:off x="6959158" y="1256689"/>
            <a:ext cx="139653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5400" b="1" i="0" u="none" strike="noStrike" cap="none">
                <a:solidFill>
                  <a:srgbClr val="21E771"/>
                </a:solidFill>
                <a:latin typeface="Malgun Gothic"/>
                <a:ea typeface="Malgun Gothic"/>
                <a:cs typeface="Malgun Gothic"/>
                <a:sym typeface="Malgun Gothic"/>
              </a:rPr>
              <a:t>150</a:t>
            </a:r>
            <a:endParaRPr/>
          </a:p>
        </p:txBody>
      </p:sp>
      <p:sp>
        <p:nvSpPr>
          <p:cNvPr id="272" name="Google Shape;272;p14"/>
          <p:cNvSpPr/>
          <p:nvPr/>
        </p:nvSpPr>
        <p:spPr>
          <a:xfrm>
            <a:off x="10301724" y="1256689"/>
            <a:ext cx="588623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5400" b="1" i="0" u="none" strike="noStrike" cap="none">
                <a:solidFill>
                  <a:srgbClr val="21E771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endParaRPr/>
          </a:p>
        </p:txBody>
      </p:sp>
      <p:pic>
        <p:nvPicPr>
          <p:cNvPr id="273" name="Google Shape;273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820803" y="4105835"/>
            <a:ext cx="976602" cy="1116117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14"/>
          <p:cNvSpPr txBox="1"/>
          <p:nvPr/>
        </p:nvSpPr>
        <p:spPr>
          <a:xfrm>
            <a:off x="904185" y="3558425"/>
            <a:ext cx="716271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400" b="0" i="0" u="none" strike="noStrike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정부</a:t>
            </a:r>
            <a:endParaRPr dirty="0"/>
          </a:p>
        </p:txBody>
      </p:sp>
      <p:sp>
        <p:nvSpPr>
          <p:cNvPr id="275" name="Google Shape;275;p14"/>
          <p:cNvSpPr txBox="1"/>
          <p:nvPr/>
        </p:nvSpPr>
        <p:spPr>
          <a:xfrm>
            <a:off x="5052982" y="3558424"/>
            <a:ext cx="121707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400" b="0" i="0" u="none" strike="noStrike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야당</a:t>
            </a:r>
            <a:endParaRPr dirty="0"/>
          </a:p>
        </p:txBody>
      </p:sp>
      <p:sp>
        <p:nvSpPr>
          <p:cNvPr id="276" name="Google Shape;276;p14"/>
          <p:cNvSpPr txBox="1"/>
          <p:nvPr/>
        </p:nvSpPr>
        <p:spPr>
          <a:xfrm>
            <a:off x="4501840" y="4944468"/>
            <a:ext cx="137826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400" b="0" i="0" u="none" strike="noStrik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무소속 의원석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5"/>
          <p:cNvSpPr txBox="1"/>
          <p:nvPr/>
        </p:nvSpPr>
        <p:spPr>
          <a:xfrm>
            <a:off x="551384" y="404664"/>
            <a:ext cx="11031016" cy="788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Malgun Gothic"/>
              <a:buNone/>
            </a:pPr>
            <a:r>
              <a:rPr lang="ko" sz="3400" b="0" i="0" u="none" strike="noStrike" cap="non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하원 투표 - 녹색 투표용지</a:t>
            </a:r>
            <a:endParaRPr sz="4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15"/>
          <p:cNvSpPr txBox="1"/>
          <p:nvPr/>
        </p:nvSpPr>
        <p:spPr>
          <a:xfrm>
            <a:off x="5663953" y="2301446"/>
            <a:ext cx="5568492" cy="34518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18288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E267B"/>
              </a:buClr>
              <a:buSzPts val="1760"/>
              <a:buFont typeface="Corbel"/>
              <a:buChar char="•"/>
            </a:pPr>
            <a:r>
              <a:rPr lang="ko" sz="2200" b="0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여러분의 투표가 유효표가 되려면 지침을 따라야 합니다.</a:t>
            </a:r>
            <a:endParaRPr dirty="0"/>
          </a:p>
          <a:p>
            <a:pPr marL="228600" marR="0" lvl="0" indent="-7112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E267B"/>
              </a:buClr>
              <a:buSzPts val="1760"/>
              <a:buFont typeface="Corbel"/>
              <a:buNone/>
            </a:pPr>
            <a:endParaRPr sz="22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18288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E267B"/>
              </a:buClr>
              <a:buSzPts val="1760"/>
              <a:buFont typeface="Corbel"/>
              <a:buChar char="•"/>
            </a:pPr>
            <a:r>
              <a:rPr lang="ko" sz="2200" b="0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원하는 후보자 순으로 1부터 시작하여 </a:t>
            </a:r>
            <a:br>
              <a:rPr lang="en-PH" altLang="ko" sz="2200" b="0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</a:br>
            <a:r>
              <a:rPr lang="ko" sz="2200" b="0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모든 박스에 번호를 매기세요.</a:t>
            </a:r>
            <a:endParaRPr dirty="0"/>
          </a:p>
        </p:txBody>
      </p:sp>
      <p:pic>
        <p:nvPicPr>
          <p:cNvPr id="283" name="Google Shape;283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79576" y="1412776"/>
            <a:ext cx="2058302" cy="5229200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15"/>
          <p:cNvSpPr/>
          <p:nvPr/>
        </p:nvSpPr>
        <p:spPr>
          <a:xfrm rot="10800000">
            <a:off x="4568867" y="2492896"/>
            <a:ext cx="864096" cy="43204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8BDCFF"/>
          </a:solidFill>
          <a:ln w="19050" cap="flat" cmpd="sng">
            <a:solidFill>
              <a:srgbClr val="8BDC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F87202D-C8CE-EAED-B3E7-A9FA4EFF72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5737" y="2385541"/>
            <a:ext cx="5844223" cy="3115504"/>
          </a:xfrm>
          <a:prstGeom prst="rect">
            <a:avLst/>
          </a:prstGeom>
        </p:spPr>
      </p:pic>
      <p:sp>
        <p:nvSpPr>
          <p:cNvPr id="289" name="Google Shape;289;p16"/>
          <p:cNvSpPr txBox="1"/>
          <p:nvPr/>
        </p:nvSpPr>
        <p:spPr>
          <a:xfrm>
            <a:off x="624786" y="285614"/>
            <a:ext cx="8090589" cy="730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Malgun Gothic"/>
              <a:buNone/>
            </a:pPr>
            <a:r>
              <a:rPr lang="ko" sz="3400" b="0" i="0" u="none" strike="noStrike" cap="non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상원 투표 - 흰색 투표용지</a:t>
            </a:r>
            <a:endParaRPr/>
          </a:p>
        </p:txBody>
      </p:sp>
      <p:sp>
        <p:nvSpPr>
          <p:cNvPr id="291" name="Google Shape;291;p16"/>
          <p:cNvSpPr txBox="1"/>
          <p:nvPr/>
        </p:nvSpPr>
        <p:spPr>
          <a:xfrm>
            <a:off x="6435254" y="2890391"/>
            <a:ext cx="2664296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600" b="0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현재 상원의원은 각 주에서 12명, ACT와 NT에서 각각 2명씩 총 76명입니다.</a:t>
            </a:r>
            <a:endParaRPr/>
          </a:p>
        </p:txBody>
      </p:sp>
      <p:sp>
        <p:nvSpPr>
          <p:cNvPr id="292" name="Google Shape;292;p16"/>
          <p:cNvSpPr txBox="1"/>
          <p:nvPr/>
        </p:nvSpPr>
        <p:spPr>
          <a:xfrm>
            <a:off x="9264843" y="2890391"/>
            <a:ext cx="2664296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600" b="0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주 상원의원의 임기는 6년입니다. 준주 상원의원의 임기는 3년입니다.</a:t>
            </a:r>
            <a:endParaRPr/>
          </a:p>
        </p:txBody>
      </p:sp>
      <p:sp>
        <p:nvSpPr>
          <p:cNvPr id="293" name="Google Shape;293;p16"/>
          <p:cNvSpPr txBox="1"/>
          <p:nvPr/>
        </p:nvSpPr>
        <p:spPr>
          <a:xfrm>
            <a:off x="9264843" y="5454745"/>
            <a:ext cx="2664296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600" b="0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선출된 상원의원은 해당 </a:t>
            </a:r>
            <a:br>
              <a:rPr lang="en-PH" altLang="ko" sz="1600" b="0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</a:br>
            <a:r>
              <a:rPr lang="ko" sz="1600" b="0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주 또는 준주 주민의 </a:t>
            </a:r>
            <a:br>
              <a:rPr lang="en-PH" altLang="ko" sz="1600" b="0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</a:br>
            <a:r>
              <a:rPr lang="ko" sz="1600" b="0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이익을 대변합니다.</a:t>
            </a:r>
            <a:endParaRPr dirty="0"/>
          </a:p>
        </p:txBody>
      </p:sp>
      <p:sp>
        <p:nvSpPr>
          <p:cNvPr id="294" name="Google Shape;294;p16"/>
          <p:cNvSpPr txBox="1"/>
          <p:nvPr/>
        </p:nvSpPr>
        <p:spPr>
          <a:xfrm>
            <a:off x="6411586" y="5405377"/>
            <a:ext cx="2664296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600" b="0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상원에서는 정부의 업무를 면밀히 검토합니다. 특히 대정부 질문 시간에는 </a:t>
            </a:r>
            <a:br>
              <a:rPr lang="en-PH" altLang="ko" sz="1600" b="0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</a:br>
            <a:r>
              <a:rPr lang="ko" sz="1600" b="0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더욱 그러합니다.</a:t>
            </a:r>
            <a:endParaRPr dirty="0"/>
          </a:p>
        </p:txBody>
      </p:sp>
      <p:sp>
        <p:nvSpPr>
          <p:cNvPr id="295" name="Google Shape;295;p16"/>
          <p:cNvSpPr txBox="1"/>
          <p:nvPr/>
        </p:nvSpPr>
        <p:spPr>
          <a:xfrm>
            <a:off x="7223375" y="1813750"/>
            <a:ext cx="12837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6000" b="1" i="0" u="none" strike="noStrike">
                <a:solidFill>
                  <a:srgbClr val="A13763"/>
                </a:solidFill>
                <a:latin typeface="Malgun Gothic"/>
                <a:ea typeface="Malgun Gothic"/>
                <a:cs typeface="Malgun Gothic"/>
                <a:sym typeface="Malgun Gothic"/>
              </a:rPr>
              <a:t>76</a:t>
            </a:r>
            <a:endParaRPr sz="1800" b="1">
              <a:solidFill>
                <a:srgbClr val="A1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6" name="Google Shape;296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82889" y="4317667"/>
            <a:ext cx="1428205" cy="1142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16"/>
          <p:cNvPicPr preferRelativeResize="0"/>
          <p:nvPr/>
        </p:nvPicPr>
        <p:blipFill rotWithShape="1">
          <a:blip r:embed="rId5">
            <a:alphaModFix/>
          </a:blip>
          <a:srcRect b="10115"/>
          <a:stretch/>
        </p:blipFill>
        <p:spPr>
          <a:xfrm>
            <a:off x="9760832" y="1660461"/>
            <a:ext cx="1672319" cy="1322394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16"/>
          <p:cNvSpPr txBox="1"/>
          <p:nvPr/>
        </p:nvSpPr>
        <p:spPr>
          <a:xfrm>
            <a:off x="7471719" y="4381117"/>
            <a:ext cx="87459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6000" b="1" i="0" u="none" strike="noStrike">
                <a:solidFill>
                  <a:srgbClr val="A13763"/>
                </a:solidFill>
                <a:latin typeface="Malgun Gothic"/>
                <a:ea typeface="Malgun Gothic"/>
                <a:cs typeface="Malgun Gothic"/>
                <a:sym typeface="Malgun Gothic"/>
              </a:rPr>
              <a:t>?</a:t>
            </a:r>
            <a:endParaRPr sz="1800" b="1">
              <a:solidFill>
                <a:srgbClr val="A1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16"/>
          <p:cNvSpPr txBox="1"/>
          <p:nvPr/>
        </p:nvSpPr>
        <p:spPr>
          <a:xfrm>
            <a:off x="624786" y="3644849"/>
            <a:ext cx="91723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200" b="0" i="0" u="none" strike="noStrik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정부</a:t>
            </a:r>
            <a:endParaRPr/>
          </a:p>
        </p:txBody>
      </p:sp>
      <p:sp>
        <p:nvSpPr>
          <p:cNvPr id="300" name="Google Shape;300;p16"/>
          <p:cNvSpPr txBox="1"/>
          <p:nvPr/>
        </p:nvSpPr>
        <p:spPr>
          <a:xfrm>
            <a:off x="5175214" y="3636948"/>
            <a:ext cx="91723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200" b="0" i="0" u="none" strike="noStrike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야당</a:t>
            </a:r>
            <a:endParaRPr dirty="0"/>
          </a:p>
        </p:txBody>
      </p:sp>
      <p:sp>
        <p:nvSpPr>
          <p:cNvPr id="301" name="Google Shape;301;p16"/>
          <p:cNvSpPr txBox="1"/>
          <p:nvPr/>
        </p:nvSpPr>
        <p:spPr>
          <a:xfrm>
            <a:off x="4670080" y="5129199"/>
            <a:ext cx="126506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200" b="0" i="0" u="none" strike="noStrike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무소속 의원석</a:t>
            </a:r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7"/>
          <p:cNvSpPr txBox="1"/>
          <p:nvPr/>
        </p:nvSpPr>
        <p:spPr>
          <a:xfrm>
            <a:off x="482546" y="258155"/>
            <a:ext cx="11445294" cy="730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00"/>
              <a:buFont typeface="Malgun Gothic"/>
              <a:buNone/>
            </a:pPr>
            <a:r>
              <a:rPr lang="ko" sz="3700" b="0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상원 공식 투표 작성하기 - 흰색 투표용지</a:t>
            </a:r>
            <a:endParaRPr/>
          </a:p>
        </p:txBody>
      </p:sp>
      <p:sp>
        <p:nvSpPr>
          <p:cNvPr id="307" name="Google Shape;307;p17"/>
          <p:cNvSpPr txBox="1"/>
          <p:nvPr/>
        </p:nvSpPr>
        <p:spPr>
          <a:xfrm>
            <a:off x="335360" y="1340768"/>
            <a:ext cx="635751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0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선 위 투표 또는 선 아래 투표 중 하나를 선택할 수 있습니다: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8" name="Google Shape;308;p17" descr="A screenshot of a ballo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5360" y="1762451"/>
            <a:ext cx="7128792" cy="4837394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17"/>
          <p:cNvSpPr txBox="1"/>
          <p:nvPr/>
        </p:nvSpPr>
        <p:spPr>
          <a:xfrm>
            <a:off x="7752183" y="1757072"/>
            <a:ext cx="4104457" cy="42473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 i="0" u="sng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선 위 투표</a:t>
            </a:r>
            <a:r>
              <a:rPr lang="ko" sz="1800" b="0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 - 선택한 정당 또는 그룹에게 1에서 6번까지 </a:t>
            </a:r>
            <a:r>
              <a:rPr lang="ko" sz="1800" b="0" i="0" u="none" strike="noStrike">
                <a:solidFill>
                  <a:srgbClr val="52CC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최소 6개의 </a:t>
            </a:r>
            <a:r>
              <a:rPr lang="ko" sz="1800" b="0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박스에 번호를 매겨야 합니다. 투표용지에 후보자가 나열된 순서대로 투표자의 선호도가 배분될 것입니다.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 i="0" u="sng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선 아래 투표</a:t>
            </a:r>
            <a:r>
              <a:rPr lang="ko" sz="1800" b="0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 - 선택한 개별 후보자에게 1에서 12번까지 </a:t>
            </a:r>
            <a:r>
              <a:rPr lang="ko" sz="1800" b="0" i="0" u="none" strike="noStrike">
                <a:solidFill>
                  <a:srgbClr val="52CC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최소 12개의 </a:t>
            </a:r>
            <a:r>
              <a:rPr lang="ko" sz="1800" b="0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박스에 번호를 매겨야 합니다.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18"/>
          <p:cNvSpPr txBox="1"/>
          <p:nvPr/>
        </p:nvSpPr>
        <p:spPr>
          <a:xfrm>
            <a:off x="494755" y="5736105"/>
            <a:ext cx="10939759" cy="7309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Malgun Gothic"/>
              <a:buNone/>
            </a:pPr>
            <a:r>
              <a:rPr lang="ko" sz="4000" b="0" i="0" u="none" strike="noStrike" cap="non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투표에 관한 정보- 잠시 멈춰 생각해 보세요</a:t>
            </a:r>
            <a:endParaRPr/>
          </a:p>
        </p:txBody>
      </p:sp>
      <p:sp>
        <p:nvSpPr>
          <p:cNvPr id="315" name="Google Shape;315;p18"/>
          <p:cNvSpPr txBox="1"/>
          <p:nvPr/>
        </p:nvSpPr>
        <p:spPr>
          <a:xfrm>
            <a:off x="4505624" y="3955230"/>
            <a:ext cx="3139712" cy="1209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267B"/>
              </a:buClr>
              <a:buSzPts val="2080"/>
              <a:buFont typeface="Corbel"/>
              <a:buNone/>
            </a:pPr>
            <a:r>
              <a:rPr lang="ko" sz="2600" b="0" i="0" u="none" strike="noStrike" cap="none" dirty="0">
                <a:solidFill>
                  <a:srgbClr val="52CC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정보를 </a:t>
            </a:r>
            <a:r>
              <a:rPr lang="ko" sz="2600" b="1" i="0" u="none" strike="noStrike" cap="none" dirty="0">
                <a:solidFill>
                  <a:srgbClr val="52CC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신뢰할</a:t>
            </a:r>
            <a:r>
              <a:rPr lang="ko" sz="2600" b="0" i="0" u="none" strike="noStrike" cap="none" dirty="0">
                <a:solidFill>
                  <a:srgbClr val="52CCFF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br>
              <a:rPr lang="en-PH" altLang="ko" sz="2600" b="0" i="0" u="none" strike="noStrike" cap="none" dirty="0">
                <a:solidFill>
                  <a:srgbClr val="52CCFF"/>
                </a:solidFill>
                <a:latin typeface="Malgun Gothic"/>
                <a:ea typeface="Malgun Gothic"/>
                <a:cs typeface="Malgun Gothic"/>
                <a:sym typeface="Malgun Gothic"/>
              </a:rPr>
            </a:br>
            <a:r>
              <a:rPr lang="ko" sz="2600" b="0" i="0" u="none" strike="noStrike" cap="none" dirty="0">
                <a:solidFill>
                  <a:srgbClr val="52CC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수 있나요?</a:t>
            </a:r>
            <a:endParaRPr dirty="0"/>
          </a:p>
        </p:txBody>
      </p:sp>
      <p:sp>
        <p:nvSpPr>
          <p:cNvPr id="316" name="Google Shape;316;p18"/>
          <p:cNvSpPr txBox="1"/>
          <p:nvPr/>
        </p:nvSpPr>
        <p:spPr>
          <a:xfrm>
            <a:off x="8332767" y="3945904"/>
            <a:ext cx="3139714" cy="1006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E267B"/>
              </a:buClr>
              <a:buSzPts val="2080"/>
              <a:buFont typeface="Malgun Gothic"/>
              <a:buNone/>
            </a:pPr>
            <a:r>
              <a:rPr lang="ko" sz="2600" b="0" i="0" u="none" strike="noStrike" cap="none">
                <a:solidFill>
                  <a:srgbClr val="52CC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정보가 </a:t>
            </a:r>
            <a:r>
              <a:rPr lang="ko" sz="2600" b="1" i="0" u="none" strike="noStrike" cap="none">
                <a:solidFill>
                  <a:srgbClr val="52CC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최신</a:t>
            </a:r>
            <a:r>
              <a:rPr lang="ko" sz="2600" b="0" i="0" u="none" strike="noStrike" cap="none">
                <a:solidFill>
                  <a:srgbClr val="52CC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인가요?</a:t>
            </a:r>
            <a:endParaRPr sz="2600" b="0" i="0" u="none" strike="noStrike" cap="none">
              <a:solidFill>
                <a:srgbClr val="52CA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7" name="Google Shape;317;p18"/>
          <p:cNvGrpSpPr/>
          <p:nvPr/>
        </p:nvGrpSpPr>
        <p:grpSpPr>
          <a:xfrm>
            <a:off x="8294802" y="787607"/>
            <a:ext cx="3139712" cy="3145809"/>
            <a:chOff x="4486816" y="1322440"/>
            <a:chExt cx="3139712" cy="3145809"/>
          </a:xfrm>
        </p:grpSpPr>
        <p:pic>
          <p:nvPicPr>
            <p:cNvPr id="318" name="Google Shape;318;p1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486816" y="1322440"/>
              <a:ext cx="3139712" cy="314580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9" name="Google Shape;319;p1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721777" y="1695507"/>
              <a:ext cx="2745722" cy="254125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20" name="Google Shape;320;p18"/>
          <p:cNvGrpSpPr/>
          <p:nvPr/>
        </p:nvGrpSpPr>
        <p:grpSpPr>
          <a:xfrm>
            <a:off x="4505624" y="787606"/>
            <a:ext cx="3139712" cy="3145809"/>
            <a:chOff x="1001206" y="1311102"/>
            <a:chExt cx="3139712" cy="3145809"/>
          </a:xfrm>
        </p:grpSpPr>
        <p:pic>
          <p:nvPicPr>
            <p:cNvPr id="321" name="Google Shape;321;p1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001206" y="1311102"/>
              <a:ext cx="3139712" cy="314580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2" name="Google Shape;322;p1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125858" y="1481179"/>
              <a:ext cx="2890408" cy="280565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23" name="Google Shape;323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4192" y="787605"/>
            <a:ext cx="3139712" cy="3145809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18"/>
          <p:cNvSpPr txBox="1"/>
          <p:nvPr/>
        </p:nvSpPr>
        <p:spPr>
          <a:xfrm rot="-898788">
            <a:off x="1198337" y="1962512"/>
            <a:ext cx="164274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2000" b="1" i="0" u="none" strike="noStrike">
                <a:solidFill>
                  <a:srgbClr val="009BDA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출처 확인</a:t>
            </a:r>
            <a:endParaRPr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EA399038-3E8F-EEAE-9B36-8E2A00D99EE8}"/>
              </a:ext>
            </a:extLst>
          </p:cNvPr>
          <p:cNvSpPr/>
          <p:nvPr/>
        </p:nvSpPr>
        <p:spPr>
          <a:xfrm>
            <a:off x="872677" y="1014002"/>
            <a:ext cx="2686754" cy="2757768"/>
          </a:xfrm>
          <a:custGeom>
            <a:avLst/>
            <a:gdLst>
              <a:gd name="connsiteX0" fmla="*/ 248209 w 2609655"/>
              <a:gd name="connsiteY0" fmla="*/ 1053697 h 2683405"/>
              <a:gd name="connsiteX1" fmla="*/ 506334 w 2609655"/>
              <a:gd name="connsiteY1" fmla="*/ 476373 h 2683405"/>
              <a:gd name="connsiteX2" fmla="*/ 1096333 w 2609655"/>
              <a:gd name="connsiteY2" fmla="*/ 249362 h 2683405"/>
              <a:gd name="connsiteX3" fmla="*/ 1673657 w 2609655"/>
              <a:gd name="connsiteY3" fmla="*/ 507486 h 2683405"/>
              <a:gd name="connsiteX4" fmla="*/ 1900669 w 2609655"/>
              <a:gd name="connsiteY4" fmla="*/ 1097486 h 2683405"/>
              <a:gd name="connsiteX5" fmla="*/ 1642544 w 2609655"/>
              <a:gd name="connsiteY5" fmla="*/ 1674810 h 2683405"/>
              <a:gd name="connsiteX6" fmla="*/ 1052544 w 2609655"/>
              <a:gd name="connsiteY6" fmla="*/ 1901821 h 2683405"/>
              <a:gd name="connsiteX7" fmla="*/ 475221 w 2609655"/>
              <a:gd name="connsiteY7" fmla="*/ 1643697 h 2683405"/>
              <a:gd name="connsiteX8" fmla="*/ 248209 w 2609655"/>
              <a:gd name="connsiteY8" fmla="*/ 1053697 h 2683405"/>
              <a:gd name="connsiteX9" fmla="*/ 1980180 w 2609655"/>
              <a:gd name="connsiteY9" fmla="*/ 1822310 h 2683405"/>
              <a:gd name="connsiteX10" fmla="*/ 1939848 w 2609655"/>
              <a:gd name="connsiteY10" fmla="*/ 1800415 h 2683405"/>
              <a:gd name="connsiteX11" fmla="*/ 1867251 w 2609655"/>
              <a:gd name="connsiteY11" fmla="*/ 1798110 h 2683405"/>
              <a:gd name="connsiteX12" fmla="*/ 2149575 w 2609655"/>
              <a:gd name="connsiteY12" fmla="*/ 1103248 h 2683405"/>
              <a:gd name="connsiteX13" fmla="*/ 1854575 w 2609655"/>
              <a:gd name="connsiteY13" fmla="*/ 335787 h 2683405"/>
              <a:gd name="connsiteX14" fmla="*/ 1103248 w 2609655"/>
              <a:gd name="connsiteY14" fmla="*/ 455 h 2683405"/>
              <a:gd name="connsiteX15" fmla="*/ 335787 w 2609655"/>
              <a:gd name="connsiteY15" fmla="*/ 295455 h 2683405"/>
              <a:gd name="connsiteX16" fmla="*/ 455 w 2609655"/>
              <a:gd name="connsiteY16" fmla="*/ 1046783 h 2683405"/>
              <a:gd name="connsiteX17" fmla="*/ 295455 w 2609655"/>
              <a:gd name="connsiteY17" fmla="*/ 1814243 h 2683405"/>
              <a:gd name="connsiteX18" fmla="*/ 1046783 w 2609655"/>
              <a:gd name="connsiteY18" fmla="*/ 2149575 h 2683405"/>
              <a:gd name="connsiteX19" fmla="*/ 1755474 w 2609655"/>
              <a:gd name="connsiteY19" fmla="*/ 1904126 h 2683405"/>
              <a:gd name="connsiteX20" fmla="*/ 1753169 w 2609655"/>
              <a:gd name="connsiteY20" fmla="*/ 1976724 h 2683405"/>
              <a:gd name="connsiteX21" fmla="*/ 1772759 w 2609655"/>
              <a:gd name="connsiteY21" fmla="*/ 2018208 h 2683405"/>
              <a:gd name="connsiteX22" fmla="*/ 2381196 w 2609655"/>
              <a:gd name="connsiteY22" fmla="*/ 2658911 h 2683405"/>
              <a:gd name="connsiteX23" fmla="*/ 2468774 w 2609655"/>
              <a:gd name="connsiteY23" fmla="*/ 2661215 h 2683405"/>
              <a:gd name="connsiteX24" fmla="*/ 2585160 w 2609655"/>
              <a:gd name="connsiteY24" fmla="*/ 2550591 h 2683405"/>
              <a:gd name="connsiteX25" fmla="*/ 2587465 w 2609655"/>
              <a:gd name="connsiteY25" fmla="*/ 2463012 h 2683405"/>
              <a:gd name="connsiteX26" fmla="*/ 1979028 w 2609655"/>
              <a:gd name="connsiteY26" fmla="*/ 1822310 h 2683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609655" h="2683405">
                <a:moveTo>
                  <a:pt x="248209" y="1053697"/>
                </a:moveTo>
                <a:cubicBezTo>
                  <a:pt x="253971" y="826685"/>
                  <a:pt x="340397" y="634244"/>
                  <a:pt x="506334" y="476373"/>
                </a:cubicBezTo>
                <a:cubicBezTo>
                  <a:pt x="672271" y="318502"/>
                  <a:pt x="869322" y="242448"/>
                  <a:pt x="1096333" y="249362"/>
                </a:cubicBezTo>
                <a:cubicBezTo>
                  <a:pt x="1323345" y="255123"/>
                  <a:pt x="1515786" y="341549"/>
                  <a:pt x="1673657" y="507486"/>
                </a:cubicBezTo>
                <a:cubicBezTo>
                  <a:pt x="1831528" y="673424"/>
                  <a:pt x="1907583" y="870474"/>
                  <a:pt x="1900669" y="1097486"/>
                </a:cubicBezTo>
                <a:cubicBezTo>
                  <a:pt x="1894907" y="1324498"/>
                  <a:pt x="1808481" y="1516939"/>
                  <a:pt x="1642544" y="1674810"/>
                </a:cubicBezTo>
                <a:cubicBezTo>
                  <a:pt x="1476607" y="1832681"/>
                  <a:pt x="1279556" y="1908735"/>
                  <a:pt x="1052544" y="1901821"/>
                </a:cubicBezTo>
                <a:cubicBezTo>
                  <a:pt x="825533" y="1896060"/>
                  <a:pt x="633092" y="1809634"/>
                  <a:pt x="475221" y="1643697"/>
                </a:cubicBezTo>
                <a:cubicBezTo>
                  <a:pt x="317350" y="1477759"/>
                  <a:pt x="241295" y="1280709"/>
                  <a:pt x="248209" y="1053697"/>
                </a:cubicBezTo>
                <a:moveTo>
                  <a:pt x="1980180" y="1822310"/>
                </a:moveTo>
                <a:cubicBezTo>
                  <a:pt x="1969809" y="1808482"/>
                  <a:pt x="1957134" y="1801568"/>
                  <a:pt x="1939848" y="1800415"/>
                </a:cubicBezTo>
                <a:lnTo>
                  <a:pt x="1867251" y="1798110"/>
                </a:lnTo>
                <a:cubicBezTo>
                  <a:pt x="2048169" y="1599908"/>
                  <a:pt x="2141508" y="1368287"/>
                  <a:pt x="2149575" y="1103248"/>
                </a:cubicBezTo>
                <a:cubicBezTo>
                  <a:pt x="2157641" y="807096"/>
                  <a:pt x="2058540" y="551275"/>
                  <a:pt x="1854575" y="335787"/>
                </a:cubicBezTo>
                <a:cubicBezTo>
                  <a:pt x="1649458" y="120299"/>
                  <a:pt x="1399400" y="8522"/>
                  <a:pt x="1103248" y="455"/>
                </a:cubicBezTo>
                <a:cubicBezTo>
                  <a:pt x="807095" y="-7611"/>
                  <a:pt x="551275" y="91491"/>
                  <a:pt x="335787" y="295455"/>
                </a:cubicBezTo>
                <a:cubicBezTo>
                  <a:pt x="120299" y="500572"/>
                  <a:pt x="8522" y="750631"/>
                  <a:pt x="455" y="1046783"/>
                </a:cubicBezTo>
                <a:cubicBezTo>
                  <a:pt x="-7611" y="1342935"/>
                  <a:pt x="91491" y="1598755"/>
                  <a:pt x="295455" y="1814243"/>
                </a:cubicBezTo>
                <a:cubicBezTo>
                  <a:pt x="499420" y="2029731"/>
                  <a:pt x="750631" y="2141509"/>
                  <a:pt x="1046783" y="2149575"/>
                </a:cubicBezTo>
                <a:cubicBezTo>
                  <a:pt x="1311822" y="2156489"/>
                  <a:pt x="1548052" y="2074673"/>
                  <a:pt x="1755474" y="1904126"/>
                </a:cubicBezTo>
                <a:lnTo>
                  <a:pt x="1753169" y="1976724"/>
                </a:lnTo>
                <a:cubicBezTo>
                  <a:pt x="1753169" y="1990552"/>
                  <a:pt x="1758931" y="2004380"/>
                  <a:pt x="1772759" y="2018208"/>
                </a:cubicBezTo>
                <a:lnTo>
                  <a:pt x="2381196" y="2658911"/>
                </a:lnTo>
                <a:cubicBezTo>
                  <a:pt x="2407700" y="2691176"/>
                  <a:pt x="2437660" y="2691176"/>
                  <a:pt x="2468774" y="2661215"/>
                </a:cubicBezTo>
                <a:lnTo>
                  <a:pt x="2585160" y="2550591"/>
                </a:lnTo>
                <a:cubicBezTo>
                  <a:pt x="2617426" y="2520630"/>
                  <a:pt x="2617426" y="2490669"/>
                  <a:pt x="2587465" y="2463012"/>
                </a:cubicBezTo>
                <a:lnTo>
                  <a:pt x="1979028" y="1822310"/>
                </a:lnTo>
                <a:close/>
              </a:path>
            </a:pathLst>
          </a:custGeom>
          <a:solidFill>
            <a:srgbClr val="6C2888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PH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19"/>
          <p:cNvSpPr txBox="1"/>
          <p:nvPr/>
        </p:nvSpPr>
        <p:spPr>
          <a:xfrm>
            <a:off x="750639" y="193153"/>
            <a:ext cx="10797893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Malgun Gothic"/>
              <a:buNone/>
            </a:pPr>
            <a:r>
              <a:rPr lang="ko" sz="4400" b="0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투표소에서 일하면 다음이 제공됩니다.</a:t>
            </a:r>
            <a:endParaRPr dirty="0"/>
          </a:p>
        </p:txBody>
      </p:sp>
      <p:sp>
        <p:nvSpPr>
          <p:cNvPr id="331" name="Google Shape;331;p19"/>
          <p:cNvSpPr txBox="1"/>
          <p:nvPr/>
        </p:nvSpPr>
        <p:spPr>
          <a:xfrm>
            <a:off x="993589" y="1677631"/>
            <a:ext cx="5102409" cy="3502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18288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E267B"/>
              </a:buClr>
              <a:buSzPts val="2240"/>
              <a:buFont typeface="Courier New"/>
              <a:buChar char="o"/>
            </a:pPr>
            <a:r>
              <a:rPr lang="ko" sz="2800" b="0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유급 업무</a:t>
            </a:r>
            <a:endParaRPr dirty="0"/>
          </a:p>
          <a:p>
            <a:pPr marL="228600" marR="0" lvl="0" indent="-18288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E267B"/>
              </a:buClr>
              <a:buSzPts val="2240"/>
              <a:buFont typeface="Courier New"/>
              <a:buChar char="o"/>
            </a:pPr>
            <a:r>
              <a:rPr lang="ko" sz="2800" b="0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단기 고용 기회</a:t>
            </a:r>
            <a:endParaRPr dirty="0"/>
          </a:p>
          <a:p>
            <a:pPr marL="228600" marR="0" lvl="0" indent="-18288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E267B"/>
              </a:buClr>
              <a:buSzPts val="2240"/>
              <a:buFont typeface="Courier New"/>
              <a:buChar char="o"/>
            </a:pPr>
            <a:r>
              <a:rPr lang="ko" sz="2800" b="0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업무 교육 및 지원</a:t>
            </a:r>
            <a:endParaRPr dirty="0"/>
          </a:p>
          <a:p>
            <a:pPr marL="228600" marR="0" lvl="0" indent="-18288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E267B"/>
              </a:buClr>
              <a:buSzPts val="2240"/>
              <a:buFont typeface="Courier New"/>
              <a:buChar char="o"/>
            </a:pPr>
            <a:r>
              <a:rPr lang="ko" sz="2800" b="0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독특한 업무 경험과 새로운 기술 습득 기회 </a:t>
            </a:r>
            <a:endParaRPr dirty="0"/>
          </a:p>
          <a:p>
            <a:pPr marL="228600" marR="0" lvl="0" indent="-71120" algn="l" rtl="0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6E267B"/>
              </a:buClr>
              <a:buSzPts val="1760"/>
              <a:buFont typeface="Corbel"/>
              <a:buNone/>
            </a:pPr>
            <a:endParaRPr sz="2200" b="0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2" name="Google Shape;332;p19" descr="A person in purple vest looking at paper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54961" y="1549513"/>
            <a:ext cx="4874640" cy="3257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24794" y="4807408"/>
            <a:ext cx="1440000" cy="14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"/>
          <p:cNvSpPr txBox="1"/>
          <p:nvPr/>
        </p:nvSpPr>
        <p:spPr>
          <a:xfrm>
            <a:off x="556403" y="522410"/>
            <a:ext cx="7086600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Malgun Gothic"/>
              <a:buNone/>
            </a:pPr>
            <a:r>
              <a:rPr lang="ko" sz="3600" b="1" i="0" u="none" strike="noStrike" cap="non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오늘의 세션 계획:</a:t>
            </a:r>
            <a:br>
              <a:rPr lang="ko" sz="3600" b="1" i="0" u="none" strike="noStrike" cap="non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</a:br>
            <a:endParaRPr sz="4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2"/>
          <p:cNvSpPr txBox="1"/>
          <p:nvPr/>
        </p:nvSpPr>
        <p:spPr>
          <a:xfrm>
            <a:off x="509570" y="3521146"/>
            <a:ext cx="2718326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2000" b="0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왜 투표를 하는가?</a:t>
            </a:r>
            <a:endParaRPr sz="2000" b="1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8" name="Google Shape;88;p2"/>
          <p:cNvGrpSpPr/>
          <p:nvPr/>
        </p:nvGrpSpPr>
        <p:grpSpPr>
          <a:xfrm>
            <a:off x="1237246" y="1786536"/>
            <a:ext cx="1272048" cy="1272048"/>
            <a:chOff x="1484014" y="1640720"/>
            <a:chExt cx="1272048" cy="1272048"/>
          </a:xfrm>
        </p:grpSpPr>
        <p:sp>
          <p:nvSpPr>
            <p:cNvPr id="89" name="Google Shape;89;p2"/>
            <p:cNvSpPr/>
            <p:nvPr/>
          </p:nvSpPr>
          <p:spPr>
            <a:xfrm>
              <a:off x="1484014" y="1640720"/>
              <a:ext cx="1272048" cy="1272048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90" name="Google Shape;90;p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814150" y="1794582"/>
              <a:ext cx="602703" cy="96432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1" name="Google Shape;91;p2"/>
          <p:cNvSpPr txBox="1"/>
          <p:nvPr/>
        </p:nvSpPr>
        <p:spPr>
          <a:xfrm>
            <a:off x="6214287" y="3522523"/>
            <a:ext cx="2555606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2000" b="0" i="0" u="none" strike="noStrike" cap="non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투표 명부 등록하기</a:t>
            </a:r>
            <a:endParaRPr sz="2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2" name="Google Shape;92;p2"/>
          <p:cNvGrpSpPr/>
          <p:nvPr/>
        </p:nvGrpSpPr>
        <p:grpSpPr>
          <a:xfrm>
            <a:off x="6856065" y="1800302"/>
            <a:ext cx="1272048" cy="1272048"/>
            <a:chOff x="4244629" y="1594159"/>
            <a:chExt cx="1272048" cy="1272048"/>
          </a:xfrm>
        </p:grpSpPr>
        <p:sp>
          <p:nvSpPr>
            <p:cNvPr id="93" name="Google Shape;93;p2"/>
            <p:cNvSpPr/>
            <p:nvPr/>
          </p:nvSpPr>
          <p:spPr>
            <a:xfrm>
              <a:off x="4244629" y="1594159"/>
              <a:ext cx="1272048" cy="1272048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94" name="Google Shape;94;p2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459570" y="1831253"/>
              <a:ext cx="971151" cy="77692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5" name="Google Shape;95;p2"/>
          <p:cNvSpPr txBox="1"/>
          <p:nvPr/>
        </p:nvSpPr>
        <p:spPr>
          <a:xfrm>
            <a:off x="8964105" y="3526707"/>
            <a:ext cx="2353254" cy="586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2000" b="0" i="0" u="none" strike="noStrike" cap="non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하원 투표</a:t>
            </a:r>
            <a:endParaRPr sz="2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6" name="Google Shape;96;p2"/>
          <p:cNvGrpSpPr/>
          <p:nvPr/>
        </p:nvGrpSpPr>
        <p:grpSpPr>
          <a:xfrm>
            <a:off x="9504708" y="1797006"/>
            <a:ext cx="1272048" cy="1272048"/>
            <a:chOff x="9549341" y="1502099"/>
            <a:chExt cx="1272048" cy="1272048"/>
          </a:xfrm>
        </p:grpSpPr>
        <p:sp>
          <p:nvSpPr>
            <p:cNvPr id="97" name="Google Shape;97;p2"/>
            <p:cNvSpPr/>
            <p:nvPr/>
          </p:nvSpPr>
          <p:spPr>
            <a:xfrm>
              <a:off x="9549341" y="1502099"/>
              <a:ext cx="1272048" cy="1272048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98" name="Google Shape;98;p2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9810018" y="1702808"/>
              <a:ext cx="833322" cy="83332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99" name="Google Shape;99;p2"/>
          <p:cNvGrpSpPr/>
          <p:nvPr/>
        </p:nvGrpSpPr>
        <p:grpSpPr>
          <a:xfrm>
            <a:off x="2588563" y="4507776"/>
            <a:ext cx="1272048" cy="1272048"/>
            <a:chOff x="1450147" y="4041907"/>
            <a:chExt cx="1272048" cy="1272048"/>
          </a:xfrm>
        </p:grpSpPr>
        <p:sp>
          <p:nvSpPr>
            <p:cNvPr id="100" name="Google Shape;100;p2"/>
            <p:cNvSpPr/>
            <p:nvPr/>
          </p:nvSpPr>
          <p:spPr>
            <a:xfrm>
              <a:off x="1450147" y="4041907"/>
              <a:ext cx="1272048" cy="1272048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01" name="Google Shape;101;p2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712785" y="4237381"/>
              <a:ext cx="833322" cy="83332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2" name="Google Shape;102;p2"/>
          <p:cNvSpPr txBox="1"/>
          <p:nvPr/>
        </p:nvSpPr>
        <p:spPr>
          <a:xfrm>
            <a:off x="2133091" y="6035175"/>
            <a:ext cx="2182992" cy="590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2000" b="0" i="0" u="none" strike="noStrike" cap="non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상원 투표</a:t>
            </a:r>
            <a:endParaRPr sz="2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2"/>
          <p:cNvSpPr txBox="1"/>
          <p:nvPr/>
        </p:nvSpPr>
        <p:spPr>
          <a:xfrm>
            <a:off x="5025667" y="5878624"/>
            <a:ext cx="2143720" cy="590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ko" sz="2000" b="0" i="0" u="none" strike="noStrike" cap="non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</a:br>
            <a:r>
              <a:rPr lang="ko" sz="2000" b="0" i="0" u="none" strike="noStrike" cap="non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투표에 관한 </a:t>
            </a:r>
            <a:r>
              <a:rPr lang="ko" sz="2000" b="1" i="0" u="none" strike="noStrike" cap="non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정보</a:t>
            </a:r>
            <a:endParaRPr/>
          </a:p>
        </p:txBody>
      </p:sp>
      <p:grpSp>
        <p:nvGrpSpPr>
          <p:cNvPr id="104" name="Google Shape;104;p2"/>
          <p:cNvGrpSpPr/>
          <p:nvPr/>
        </p:nvGrpSpPr>
        <p:grpSpPr>
          <a:xfrm>
            <a:off x="5429790" y="4529292"/>
            <a:ext cx="1272048" cy="1272048"/>
            <a:chOff x="6878604" y="3954135"/>
            <a:chExt cx="1272048" cy="1272048"/>
          </a:xfrm>
        </p:grpSpPr>
        <p:sp>
          <p:nvSpPr>
            <p:cNvPr id="105" name="Google Shape;105;p2"/>
            <p:cNvSpPr/>
            <p:nvPr/>
          </p:nvSpPr>
          <p:spPr>
            <a:xfrm>
              <a:off x="6878604" y="3954135"/>
              <a:ext cx="1272048" cy="1272048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06" name="Google Shape;106;p2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111746" y="4159077"/>
              <a:ext cx="833322" cy="89742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7" name="Google Shape;107;p2"/>
          <p:cNvGrpSpPr/>
          <p:nvPr/>
        </p:nvGrpSpPr>
        <p:grpSpPr>
          <a:xfrm>
            <a:off x="8260378" y="4540050"/>
            <a:ext cx="1272048" cy="1272048"/>
            <a:chOff x="9554111" y="3968090"/>
            <a:chExt cx="1272048" cy="1272048"/>
          </a:xfrm>
        </p:grpSpPr>
        <p:sp>
          <p:nvSpPr>
            <p:cNvPr id="108" name="Google Shape;108;p2"/>
            <p:cNvSpPr/>
            <p:nvPr/>
          </p:nvSpPr>
          <p:spPr>
            <a:xfrm>
              <a:off x="9554111" y="3968090"/>
              <a:ext cx="1272048" cy="1272048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09" name="Google Shape;109;p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9783008" y="4135072"/>
              <a:ext cx="856880" cy="92142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0" name="Google Shape;110;p2"/>
          <p:cNvSpPr txBox="1"/>
          <p:nvPr/>
        </p:nvSpPr>
        <p:spPr>
          <a:xfrm>
            <a:off x="7824542" y="6067449"/>
            <a:ext cx="2555606" cy="590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2000" b="0" i="0" u="none" strike="noStrike" cap="non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투표소에서 </a:t>
            </a:r>
            <a:r>
              <a:rPr lang="ko" sz="2000" b="1" i="0" u="none" strike="noStrike" cap="non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일하기</a:t>
            </a:r>
            <a:endParaRPr/>
          </a:p>
        </p:txBody>
      </p:sp>
      <p:sp>
        <p:nvSpPr>
          <p:cNvPr id="111" name="Google Shape;111;p2"/>
          <p:cNvSpPr txBox="1"/>
          <p:nvPr/>
        </p:nvSpPr>
        <p:spPr>
          <a:xfrm>
            <a:off x="3485495" y="3522523"/>
            <a:ext cx="2297898" cy="590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2000" b="0" i="0" u="none" strike="noStrike" cap="non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각 단계의 정부</a:t>
            </a:r>
            <a:endParaRPr sz="2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2" name="Google Shape;112;p2"/>
          <p:cNvGrpSpPr/>
          <p:nvPr/>
        </p:nvGrpSpPr>
        <p:grpSpPr>
          <a:xfrm>
            <a:off x="3998420" y="1786536"/>
            <a:ext cx="1272048" cy="1272048"/>
            <a:chOff x="6840443" y="1502847"/>
            <a:chExt cx="1272048" cy="1272048"/>
          </a:xfrm>
        </p:grpSpPr>
        <p:sp>
          <p:nvSpPr>
            <p:cNvPr id="113" name="Google Shape;113;p2"/>
            <p:cNvSpPr/>
            <p:nvPr/>
          </p:nvSpPr>
          <p:spPr>
            <a:xfrm>
              <a:off x="6840443" y="1502847"/>
              <a:ext cx="1272048" cy="1272048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14" name="Google Shape;114;p2" descr="A white building with a flag on top&#10;&#10;Description automatically generated"/>
            <p:cNvPicPr preferRelativeResize="0"/>
            <p:nvPr/>
          </p:nvPicPr>
          <p:blipFill rotWithShape="1">
            <a:blip r:embed="rId8">
              <a:alphaModFix/>
            </a:blip>
            <a:srcRect l="27913" t="27688" r="26110" b="45081"/>
            <a:stretch/>
          </p:blipFill>
          <p:spPr>
            <a:xfrm>
              <a:off x="6989969" y="1669858"/>
              <a:ext cx="972994" cy="81510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20"/>
          <p:cNvSpPr txBox="1"/>
          <p:nvPr/>
        </p:nvSpPr>
        <p:spPr>
          <a:xfrm>
            <a:off x="825097" y="4043680"/>
            <a:ext cx="2692399" cy="2419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Malgun Gothic"/>
              <a:buNone/>
            </a:pPr>
            <a:r>
              <a:rPr lang="ko" sz="3200" b="0" i="0" u="none" strike="noStrike" dirty="0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rPr>
              <a:t>선거 명부 등록을 확인하거나 개인 정보를 업데이트하세요</a:t>
            </a:r>
            <a:endParaRPr dirty="0"/>
          </a:p>
        </p:txBody>
      </p:sp>
      <p:pic>
        <p:nvPicPr>
          <p:cNvPr id="339" name="Google Shape;339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57473" y="2229910"/>
            <a:ext cx="1435248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20" descr="A qr code with black squares&#10;&#10;Description automatically generated with low confidenc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05168" y="2229909"/>
            <a:ext cx="1445314" cy="14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20"/>
          <p:cNvSpPr txBox="1"/>
          <p:nvPr/>
        </p:nvSpPr>
        <p:spPr>
          <a:xfrm>
            <a:off x="4687773" y="4686715"/>
            <a:ext cx="2680104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3200" b="0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번역된 정보</a:t>
            </a:r>
            <a:endParaRPr dirty="0"/>
          </a:p>
        </p:txBody>
      </p:sp>
      <p:sp>
        <p:nvSpPr>
          <p:cNvPr id="342" name="Google Shape;342;p20"/>
          <p:cNvSpPr txBox="1"/>
          <p:nvPr/>
        </p:nvSpPr>
        <p:spPr>
          <a:xfrm>
            <a:off x="8420505" y="4686715"/>
            <a:ext cx="2712720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3200" b="0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선거구 찾기</a:t>
            </a:r>
            <a:endParaRPr dirty="0"/>
          </a:p>
        </p:txBody>
      </p:sp>
      <p:pic>
        <p:nvPicPr>
          <p:cNvPr id="343" name="Google Shape;343;p20" descr="A qr code on a white background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56865" y="2244465"/>
            <a:ext cx="1440000" cy="14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20"/>
          <p:cNvSpPr/>
          <p:nvPr/>
        </p:nvSpPr>
        <p:spPr>
          <a:xfrm>
            <a:off x="1046480" y="1788160"/>
            <a:ext cx="2712720" cy="4429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aseline="-25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" name="Google Shape;345;p20"/>
          <p:cNvSpPr/>
          <p:nvPr/>
        </p:nvSpPr>
        <p:spPr>
          <a:xfrm>
            <a:off x="975362" y="1788160"/>
            <a:ext cx="2692398" cy="45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aseline="-25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" name="Google Shape;346;p20"/>
          <p:cNvSpPr txBox="1"/>
          <p:nvPr/>
        </p:nvSpPr>
        <p:spPr>
          <a:xfrm>
            <a:off x="259080" y="657441"/>
            <a:ext cx="1167384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3200" b="1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자세한 내용을 보시려면 QR 코드를 스캔하세요. </a:t>
            </a:r>
            <a:endParaRPr/>
          </a:p>
        </p:txBody>
      </p:sp>
      <p:sp>
        <p:nvSpPr>
          <p:cNvPr id="347" name="Google Shape;347;p20"/>
          <p:cNvSpPr/>
          <p:nvPr/>
        </p:nvSpPr>
        <p:spPr>
          <a:xfrm>
            <a:off x="825097" y="1542689"/>
            <a:ext cx="2700000" cy="4920702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aseline="-25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p20"/>
          <p:cNvSpPr/>
          <p:nvPr/>
        </p:nvSpPr>
        <p:spPr>
          <a:xfrm>
            <a:off x="4677825" y="1542689"/>
            <a:ext cx="2700000" cy="4920702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aseline="-25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9" name="Google Shape;349;p20"/>
          <p:cNvSpPr/>
          <p:nvPr/>
        </p:nvSpPr>
        <p:spPr>
          <a:xfrm>
            <a:off x="8426865" y="1542689"/>
            <a:ext cx="2700000" cy="4920702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aseline="-25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3"/>
          <p:cNvSpPr txBox="1">
            <a:spLocks noGrp="1"/>
          </p:cNvSpPr>
          <p:nvPr>
            <p:ph type="title" idx="4294967295"/>
          </p:nvPr>
        </p:nvSpPr>
        <p:spPr>
          <a:xfrm>
            <a:off x="662940" y="611188"/>
            <a:ext cx="4754562" cy="1357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Malgun Gothic"/>
              <a:buNone/>
            </a:pPr>
            <a:r>
              <a:rPr lang="ko" sz="4400" b="0" i="0" u="none" strike="noStrike">
                <a:latin typeface="Malgun Gothic"/>
                <a:ea typeface="Malgun Gothic"/>
                <a:cs typeface="Malgun Gothic"/>
                <a:sym typeface="Malgun Gothic"/>
              </a:rPr>
              <a:t>왜 투표를 하는가?</a:t>
            </a:r>
            <a:endParaRPr/>
          </a:p>
        </p:txBody>
      </p:sp>
      <p:sp>
        <p:nvSpPr>
          <p:cNvPr id="121" name="Google Shape;121;p3"/>
          <p:cNvSpPr txBox="1">
            <a:spLocks noGrp="1"/>
          </p:cNvSpPr>
          <p:nvPr>
            <p:ph type="body" idx="4294967295"/>
          </p:nvPr>
        </p:nvSpPr>
        <p:spPr>
          <a:xfrm>
            <a:off x="662940" y="1968500"/>
            <a:ext cx="4859086" cy="3401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lang="ko" sz="2800" b="0" i="0" u="none" strike="noStrike">
                <a:latin typeface="Malgun Gothic"/>
                <a:ea typeface="Malgun Gothic"/>
                <a:cs typeface="Malgun Gothic"/>
                <a:sym typeface="Malgun Gothic"/>
              </a:rPr>
              <a:t>모든 사람의 의견이 표현되고 모든 사람의 의견이 경청되는 것이 중요합니다.</a:t>
            </a:r>
            <a:endParaRPr/>
          </a:p>
          <a:p>
            <a:pPr marL="4572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240"/>
              <a:buNone/>
            </a:pPr>
            <a:endParaRPr sz="2800">
              <a:latin typeface="Arial"/>
              <a:ea typeface="Arial"/>
              <a:cs typeface="Arial"/>
              <a:sym typeface="Arial"/>
            </a:endParaRPr>
          </a:p>
          <a:p>
            <a:pPr marL="4572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240"/>
              <a:buNone/>
            </a:pPr>
            <a:r>
              <a:rPr lang="ko" sz="2800" b="0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호주에서는 유권자 등록과 투표가 의무입니다.</a:t>
            </a:r>
            <a:endParaRPr/>
          </a:p>
          <a:p>
            <a:pPr marL="4572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240"/>
              <a:buNone/>
            </a:pPr>
            <a:endParaRPr sz="2800">
              <a:latin typeface="Arial"/>
              <a:ea typeface="Arial"/>
              <a:cs typeface="Arial"/>
              <a:sym typeface="Arial"/>
            </a:endParaRPr>
          </a:p>
          <a:p>
            <a:pPr marL="228600" lvl="0" indent="-7112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Online Media 3" title="The voter story: Compilation (English subtitles)">
            <a:hlinkClick r:id="" action="ppaction://media"/>
            <a:extLst>
              <a:ext uri="{FF2B5EF4-FFF2-40B4-BE49-F238E27FC236}">
                <a16:creationId xmlns:a16="http://schemas.microsoft.com/office/drawing/2014/main" id="{FD6BE409-1CD0-6C37-705C-AE94F0FC96E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772150" y="1728459"/>
            <a:ext cx="6020753" cy="3401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4"/>
          <p:cNvSpPr txBox="1"/>
          <p:nvPr/>
        </p:nvSpPr>
        <p:spPr>
          <a:xfrm>
            <a:off x="389638" y="64532"/>
            <a:ext cx="7980680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Malgun Gothic"/>
              <a:buNone/>
            </a:pPr>
            <a:r>
              <a:rPr lang="ko" sz="44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rPr>
              <a:t>국회 대 정부</a:t>
            </a:r>
            <a:endParaRPr/>
          </a:p>
        </p:txBody>
      </p:sp>
      <p:sp>
        <p:nvSpPr>
          <p:cNvPr id="128" name="Google Shape;128;p4"/>
          <p:cNvSpPr txBox="1"/>
          <p:nvPr/>
        </p:nvSpPr>
        <p:spPr>
          <a:xfrm>
            <a:off x="1468352" y="4715037"/>
            <a:ext cx="3738747" cy="2930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37160" marR="0" lvl="0" indent="-4267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56"/>
              <a:buFont typeface="Corbel"/>
              <a:buNone/>
            </a:pPr>
            <a:endParaRPr sz="132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7160" marR="0" lvl="0" indent="-14224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Arial"/>
              <a:buChar char="•"/>
            </a:pPr>
            <a:r>
              <a:rPr lang="ko" sz="2800" b="0" i="0" u="none" strike="noStrike" cap="non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국회</a:t>
            </a:r>
            <a:endParaRPr/>
          </a:p>
          <a:p>
            <a:pPr marL="228600" marR="0" lvl="0" indent="-7112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None/>
            </a:pPr>
            <a:endParaRPr sz="2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4"/>
          <p:cNvSpPr txBox="1"/>
          <p:nvPr/>
        </p:nvSpPr>
        <p:spPr>
          <a:xfrm>
            <a:off x="8247713" y="1575747"/>
            <a:ext cx="3233127" cy="4611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7432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Corbel"/>
              <a:buNone/>
            </a:pPr>
            <a:r>
              <a:rPr lang="ko" sz="2800" b="0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하원에서 절반을 넘는 의석을 차지한 정당 또는 정당 그룹을 </a:t>
            </a:r>
            <a:r>
              <a:rPr lang="ko" sz="2800" b="1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정부</a:t>
            </a:r>
            <a:r>
              <a:rPr lang="ko" sz="2800" b="0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라고 합니다.</a:t>
            </a:r>
            <a:endParaRPr sz="28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7112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None/>
            </a:pPr>
            <a:endParaRPr sz="22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0" name="Google Shape;130;p4" descr="A flag on top of Parliament House, Canberra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0928" y="2142963"/>
            <a:ext cx="4940374" cy="2769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4" descr="A large room with rows of seats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63093" y="1254311"/>
            <a:ext cx="1997534" cy="2024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4" descr="A room with red carpet and a round table&#10;&#10;Description automatically generated with medium confidenc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863093" y="3824510"/>
            <a:ext cx="2036130" cy="2045428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4"/>
          <p:cNvSpPr txBox="1"/>
          <p:nvPr/>
        </p:nvSpPr>
        <p:spPr>
          <a:xfrm>
            <a:off x="5863091" y="3384173"/>
            <a:ext cx="2036131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400" b="1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하원</a:t>
            </a:r>
            <a:endParaRPr dirty="0"/>
          </a:p>
        </p:txBody>
      </p:sp>
      <p:sp>
        <p:nvSpPr>
          <p:cNvPr id="134" name="Google Shape;134;p4"/>
          <p:cNvSpPr txBox="1"/>
          <p:nvPr/>
        </p:nvSpPr>
        <p:spPr>
          <a:xfrm>
            <a:off x="5863090" y="5917860"/>
            <a:ext cx="2036131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600" b="1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상원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5"/>
          <p:cNvSpPr txBox="1"/>
          <p:nvPr/>
        </p:nvSpPr>
        <p:spPr>
          <a:xfrm>
            <a:off x="839416" y="288032"/>
            <a:ext cx="6853960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Malgun Gothic"/>
              <a:buNone/>
            </a:pPr>
            <a:r>
              <a:rPr lang="ko" sz="4400" b="0" i="0" u="none" strike="noStrike" cap="non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3단계의 정부</a:t>
            </a:r>
            <a:endParaRPr sz="4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5"/>
          <p:cNvSpPr txBox="1"/>
          <p:nvPr/>
        </p:nvSpPr>
        <p:spPr>
          <a:xfrm>
            <a:off x="1337481" y="2252022"/>
            <a:ext cx="2074459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E267B"/>
              </a:buClr>
              <a:buSzPts val="2560"/>
              <a:buFont typeface="Corbel"/>
              <a:buNone/>
            </a:pPr>
            <a:r>
              <a:rPr lang="ko" sz="3200" b="0" i="0" u="none" strike="noStrike" cap="none">
                <a:solidFill>
                  <a:srgbClr val="09C1E0"/>
                </a:solidFill>
                <a:latin typeface="Malgun Gothic"/>
                <a:ea typeface="Malgun Gothic"/>
                <a:cs typeface="Malgun Gothic"/>
                <a:sym typeface="Malgun Gothic"/>
              </a:rPr>
              <a:t>연방 정부</a:t>
            </a:r>
            <a:endParaRPr/>
          </a:p>
        </p:txBody>
      </p:sp>
      <p:sp>
        <p:nvSpPr>
          <p:cNvPr id="141" name="Google Shape;141;p5"/>
          <p:cNvSpPr txBox="1"/>
          <p:nvPr/>
        </p:nvSpPr>
        <p:spPr>
          <a:xfrm>
            <a:off x="4612738" y="2252022"/>
            <a:ext cx="2628695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E267B"/>
              </a:buClr>
              <a:buSzPts val="2560"/>
              <a:buFont typeface="Corbel"/>
              <a:buNone/>
            </a:pPr>
            <a:r>
              <a:rPr lang="ko" sz="3200" b="0" i="0" u="none" strike="noStrike" cap="none">
                <a:solidFill>
                  <a:srgbClr val="09C1E0"/>
                </a:solidFill>
                <a:latin typeface="Malgun Gothic"/>
                <a:ea typeface="Malgun Gothic"/>
                <a:cs typeface="Malgun Gothic"/>
                <a:sym typeface="Malgun Gothic"/>
              </a:rPr>
              <a:t>주/준주 정부</a:t>
            </a:r>
            <a:endParaRPr/>
          </a:p>
        </p:txBody>
      </p:sp>
      <p:sp>
        <p:nvSpPr>
          <p:cNvPr id="142" name="Google Shape;142;p5"/>
          <p:cNvSpPr txBox="1"/>
          <p:nvPr/>
        </p:nvSpPr>
        <p:spPr>
          <a:xfrm>
            <a:off x="8452466" y="2252022"/>
            <a:ext cx="1988071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E267B"/>
              </a:buClr>
              <a:buSzPts val="2560"/>
              <a:buFont typeface="Corbel"/>
              <a:buNone/>
            </a:pPr>
            <a:r>
              <a:rPr lang="ko" sz="3200" b="0" i="0" u="none" strike="noStrike" cap="none">
                <a:solidFill>
                  <a:srgbClr val="09C1E0"/>
                </a:solidFill>
                <a:latin typeface="Malgun Gothic"/>
                <a:ea typeface="Malgun Gothic"/>
                <a:cs typeface="Malgun Gothic"/>
                <a:sym typeface="Malgun Gothic"/>
              </a:rPr>
              <a:t>지방 정부</a:t>
            </a:r>
            <a:endParaRPr/>
          </a:p>
        </p:txBody>
      </p:sp>
      <p:pic>
        <p:nvPicPr>
          <p:cNvPr id="143" name="Google Shape;143;p5" descr="A green map with a yellow dot&#10;&#10;Description automatically generated">
            <a:hlinkClick r:id="rId3" action="ppaction://hlinksldjump"/>
          </p:cNvPr>
          <p:cNvPicPr preferRelativeResize="0"/>
          <p:nvPr/>
        </p:nvPicPr>
        <p:blipFill rotWithShape="1">
          <a:blip r:embed="rId4">
            <a:alphaModFix/>
          </a:blip>
          <a:srcRect t="11514" b="26550"/>
          <a:stretch/>
        </p:blipFill>
        <p:spPr>
          <a:xfrm>
            <a:off x="1176602" y="3355611"/>
            <a:ext cx="2532077" cy="2218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5" descr="A map of australia with gold dots&#10;&#10;Description automatically generated">
            <a:hlinkClick r:id="rId3" action="ppaction://hlinksldjump"/>
          </p:cNvPr>
          <p:cNvPicPr preferRelativeResize="0"/>
          <p:nvPr/>
        </p:nvPicPr>
        <p:blipFill rotWithShape="1">
          <a:blip r:embed="rId5">
            <a:alphaModFix/>
          </a:blip>
          <a:srcRect t="8533" b="29667"/>
          <a:stretch/>
        </p:blipFill>
        <p:spPr>
          <a:xfrm>
            <a:off x="4612738" y="3355611"/>
            <a:ext cx="2628695" cy="2297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5" descr="A map of australia with dots&#10;&#10;Description automatically generated">
            <a:hlinkClick r:id="rId6" action="ppaction://hlinksldjump"/>
          </p:cNvPr>
          <p:cNvPicPr preferRelativeResize="0"/>
          <p:nvPr/>
        </p:nvPicPr>
        <p:blipFill rotWithShape="1">
          <a:blip r:embed="rId7">
            <a:alphaModFix/>
          </a:blip>
          <a:srcRect t="4154" b="32790"/>
          <a:stretch/>
        </p:blipFill>
        <p:spPr>
          <a:xfrm>
            <a:off x="8145492" y="3355611"/>
            <a:ext cx="2576322" cy="2297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5" descr="A black rectangle with white dots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2747236">
            <a:off x="3416209" y="4867663"/>
            <a:ext cx="584940" cy="58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5" descr="A black rectangle with white dots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2747236">
            <a:off x="6873783" y="4867665"/>
            <a:ext cx="584940" cy="584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5" descr="A black rectangle with white dots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2747236">
            <a:off x="10327039" y="4867664"/>
            <a:ext cx="584940" cy="5849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"/>
          <p:cNvSpPr txBox="1"/>
          <p:nvPr/>
        </p:nvSpPr>
        <p:spPr>
          <a:xfrm>
            <a:off x="847725" y="204715"/>
            <a:ext cx="9067800" cy="1014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Malgun Gothic"/>
              <a:buNone/>
            </a:pPr>
            <a:r>
              <a:rPr lang="ko" sz="44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rPr>
              <a:t>연방 정부</a:t>
            </a:r>
            <a:endParaRPr/>
          </a:p>
        </p:txBody>
      </p:sp>
      <p:sp>
        <p:nvSpPr>
          <p:cNvPr id="155" name="Google Shape;155;p6"/>
          <p:cNvSpPr txBox="1"/>
          <p:nvPr/>
        </p:nvSpPr>
        <p:spPr>
          <a:xfrm>
            <a:off x="8331349" y="4158650"/>
            <a:ext cx="3455422" cy="230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0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연방 의회는 국방, 이민 등 </a:t>
            </a:r>
            <a:br>
              <a:rPr lang="en-PH" altLang="ko" sz="1800" b="0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</a:br>
            <a:r>
              <a:rPr lang="ko" sz="1800" b="0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모든 국가적 사안에 관한 </a:t>
            </a:r>
            <a:br>
              <a:rPr lang="en-PH" altLang="ko" sz="1800" b="0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</a:br>
            <a:r>
              <a:rPr lang="ko" sz="1800" b="0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법률을 제정합니다. 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0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호주에는 캔버라에 1개의 </a:t>
            </a:r>
            <a:br>
              <a:rPr lang="en-PH" altLang="ko" sz="1800" b="0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</a:br>
            <a:r>
              <a:rPr lang="ko" sz="1800" b="0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연방 의회가 있습니다.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6"/>
          <p:cNvSpPr/>
          <p:nvPr/>
        </p:nvSpPr>
        <p:spPr>
          <a:xfrm>
            <a:off x="847725" y="3915174"/>
            <a:ext cx="2286000" cy="25622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aseline="-25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6"/>
          <p:cNvSpPr/>
          <p:nvPr/>
        </p:nvSpPr>
        <p:spPr>
          <a:xfrm>
            <a:off x="5630490" y="3915172"/>
            <a:ext cx="2286000" cy="25622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aseline="-25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8" name="Google Shape;158;p6" descr="A green map with a yellow dot&#10;&#10;Description automatically generated">
            <a:hlinkClick r:id="rId3" action="ppaction://hlinksldjump"/>
          </p:cNvPr>
          <p:cNvPicPr preferRelativeResize="0"/>
          <p:nvPr/>
        </p:nvPicPr>
        <p:blipFill rotWithShape="1">
          <a:blip r:embed="rId4">
            <a:alphaModFix/>
          </a:blip>
          <a:srcRect t="11514" b="26550"/>
          <a:stretch/>
        </p:blipFill>
        <p:spPr>
          <a:xfrm>
            <a:off x="7928196" y="391026"/>
            <a:ext cx="3858575" cy="3380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6" descr="Parliament House, Canberra with a flag on top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l="136" t="8598" r="-7068" b="22300"/>
          <a:stretch/>
        </p:blipFill>
        <p:spPr>
          <a:xfrm>
            <a:off x="1767971" y="1342700"/>
            <a:ext cx="5686424" cy="2449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6" descr="A close-up of a sign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398674" y="4476283"/>
            <a:ext cx="1412304" cy="14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6"/>
          <p:cNvSpPr/>
          <p:nvPr/>
        </p:nvSpPr>
        <p:spPr>
          <a:xfrm>
            <a:off x="3248551" y="3915171"/>
            <a:ext cx="2286000" cy="25622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aseline="-25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2" name="Google Shape;162;p6" descr="A logo of a military force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538683" y="4476283"/>
            <a:ext cx="1922366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888003" y="4491682"/>
            <a:ext cx="1815652" cy="14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7"/>
          <p:cNvSpPr txBox="1"/>
          <p:nvPr/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Helvetica Neue Light"/>
              <a:buNone/>
            </a:pPr>
            <a:endParaRPr sz="4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7"/>
          <p:cNvSpPr txBox="1"/>
          <p:nvPr/>
        </p:nvSpPr>
        <p:spPr>
          <a:xfrm>
            <a:off x="7156957" y="3859159"/>
            <a:ext cx="3390970" cy="203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0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주 및 준주 의회는 병원, 학교 등 주 및 준주 문제에 관한 법률을 제정합니다. 호주에는 6개의 주 의회와 2개의 준주 의회가 있으며, 이들 각 의회는 주 및 준주 수도에 있습니다.</a:t>
            </a:r>
            <a:endParaRPr dirty="0"/>
          </a:p>
        </p:txBody>
      </p:sp>
      <p:sp>
        <p:nvSpPr>
          <p:cNvPr id="171" name="Google Shape;171;p7"/>
          <p:cNvSpPr txBox="1"/>
          <p:nvPr/>
        </p:nvSpPr>
        <p:spPr>
          <a:xfrm>
            <a:off x="715892" y="-9525"/>
            <a:ext cx="9159946" cy="1357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Malgun Gothic"/>
              <a:buNone/>
            </a:pPr>
            <a:r>
              <a:rPr lang="ko" sz="4400" b="0" i="0" u="none" strike="noStrik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rPr>
              <a:t>주 정부</a:t>
            </a:r>
            <a:endParaRPr/>
          </a:p>
        </p:txBody>
      </p:sp>
      <p:sp>
        <p:nvSpPr>
          <p:cNvPr id="172" name="Google Shape;172;p7"/>
          <p:cNvSpPr/>
          <p:nvPr/>
        </p:nvSpPr>
        <p:spPr>
          <a:xfrm>
            <a:off x="847725" y="1181501"/>
            <a:ext cx="2286000" cy="25622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aseline="-25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7"/>
          <p:cNvSpPr/>
          <p:nvPr/>
        </p:nvSpPr>
        <p:spPr>
          <a:xfrm>
            <a:off x="3619500" y="1181501"/>
            <a:ext cx="2286000" cy="25622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aseline="-25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7"/>
          <p:cNvSpPr/>
          <p:nvPr/>
        </p:nvSpPr>
        <p:spPr>
          <a:xfrm>
            <a:off x="2256977" y="3903417"/>
            <a:ext cx="2286000" cy="25622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aseline="-25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5" name="Google Shape;175;p7" descr="A map of australia with gold dots&#10;&#10;Description automatically generated">
            <a:hlinkClick r:id="rId3" action="ppaction://hlinksldjump"/>
          </p:cNvPr>
          <p:cNvPicPr preferRelativeResize="0"/>
          <p:nvPr/>
        </p:nvPicPr>
        <p:blipFill rotWithShape="1">
          <a:blip r:embed="rId4">
            <a:alphaModFix/>
          </a:blip>
          <a:srcRect t="8533" b="29667"/>
          <a:stretch/>
        </p:blipFill>
        <p:spPr>
          <a:xfrm>
            <a:off x="7037598" y="253426"/>
            <a:ext cx="4079133" cy="3565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7" descr="A cartoon of a hospital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78087" y="1494764"/>
            <a:ext cx="2225275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19500" y="1839507"/>
            <a:ext cx="2286000" cy="13807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309453" y="4395583"/>
            <a:ext cx="2181048" cy="1526734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7"/>
          <p:cNvSpPr txBox="1"/>
          <p:nvPr/>
        </p:nvSpPr>
        <p:spPr>
          <a:xfrm>
            <a:off x="1407062" y="3270022"/>
            <a:ext cx="113364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0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병원</a:t>
            </a:r>
            <a:endParaRPr/>
          </a:p>
        </p:txBody>
      </p:sp>
      <p:sp>
        <p:nvSpPr>
          <p:cNvPr id="180" name="Google Shape;180;p7"/>
          <p:cNvSpPr txBox="1"/>
          <p:nvPr/>
        </p:nvSpPr>
        <p:spPr>
          <a:xfrm>
            <a:off x="3619500" y="3311702"/>
            <a:ext cx="228599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0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경찰</a:t>
            </a:r>
            <a:endParaRPr/>
          </a:p>
        </p:txBody>
      </p:sp>
      <p:sp>
        <p:nvSpPr>
          <p:cNvPr id="181" name="Google Shape;181;p7"/>
          <p:cNvSpPr txBox="1"/>
          <p:nvPr/>
        </p:nvSpPr>
        <p:spPr>
          <a:xfrm>
            <a:off x="2907695" y="6009313"/>
            <a:ext cx="100540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0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학교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8"/>
          <p:cNvSpPr txBox="1"/>
          <p:nvPr/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Helvetica Neue Light"/>
              <a:buNone/>
            </a:pPr>
            <a:endParaRPr sz="4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8"/>
          <p:cNvSpPr txBox="1"/>
          <p:nvPr/>
        </p:nvSpPr>
        <p:spPr>
          <a:xfrm>
            <a:off x="7433085" y="4180624"/>
            <a:ext cx="3646396" cy="203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0" i="0" u="none" strike="noStrik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시의회는 쓰레기 수거, 도서관 등 지역 문제에 관한 조례를 제정합니다. 호주에는 전국적으로 500개가 넘는 시의회가 있습니다.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8"/>
          <p:cNvSpPr txBox="1"/>
          <p:nvPr/>
        </p:nvSpPr>
        <p:spPr>
          <a:xfrm>
            <a:off x="439738" y="-69056"/>
            <a:ext cx="9875837" cy="1357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Malgun Gothic"/>
              <a:buNone/>
            </a:pPr>
            <a:r>
              <a:rPr lang="ko" sz="4400" b="0" i="0" u="none" strike="noStrik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rPr>
              <a:t>지방 정부</a:t>
            </a:r>
            <a:endParaRPr/>
          </a:p>
        </p:txBody>
      </p:sp>
      <p:pic>
        <p:nvPicPr>
          <p:cNvPr id="189" name="Google Shape;189;p8" descr="A map of australia with dots&#10;&#10;Description automatically generated">
            <a:hlinkClick r:id="rId3" action="ppaction://hlinksldjump"/>
          </p:cNvPr>
          <p:cNvPicPr preferRelativeResize="0"/>
          <p:nvPr/>
        </p:nvPicPr>
        <p:blipFill rotWithShape="1">
          <a:blip r:embed="rId4">
            <a:alphaModFix/>
          </a:blip>
          <a:srcRect t="4154" b="32790"/>
          <a:stretch/>
        </p:blipFill>
        <p:spPr>
          <a:xfrm>
            <a:off x="7287160" y="318811"/>
            <a:ext cx="3792320" cy="3382283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8"/>
          <p:cNvSpPr/>
          <p:nvPr/>
        </p:nvSpPr>
        <p:spPr>
          <a:xfrm>
            <a:off x="847725" y="1181501"/>
            <a:ext cx="2286000" cy="25622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aseline="-25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8"/>
          <p:cNvSpPr/>
          <p:nvPr/>
        </p:nvSpPr>
        <p:spPr>
          <a:xfrm>
            <a:off x="3619500" y="1181501"/>
            <a:ext cx="2286000" cy="25622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aseline="-25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8"/>
          <p:cNvSpPr/>
          <p:nvPr/>
        </p:nvSpPr>
        <p:spPr>
          <a:xfrm>
            <a:off x="847725" y="3915176"/>
            <a:ext cx="2286000" cy="25622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aseline="-25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8"/>
          <p:cNvSpPr/>
          <p:nvPr/>
        </p:nvSpPr>
        <p:spPr>
          <a:xfrm>
            <a:off x="3619500" y="3915175"/>
            <a:ext cx="2286000" cy="25622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0" i="0" u="none" strike="noStrike" baseline="-25000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rPr>
              <a:t>(insert pic of local member for the area)</a:t>
            </a:r>
            <a:endParaRPr/>
          </a:p>
        </p:txBody>
      </p:sp>
      <p:pic>
        <p:nvPicPr>
          <p:cNvPr id="194" name="Google Shape;194;p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15418" y="1643299"/>
            <a:ext cx="2286000" cy="149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8"/>
          <p:cNvSpPr txBox="1"/>
          <p:nvPr/>
        </p:nvSpPr>
        <p:spPr>
          <a:xfrm>
            <a:off x="862965" y="3238932"/>
            <a:ext cx="226667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0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쓰레기 수거</a:t>
            </a:r>
            <a:endParaRPr/>
          </a:p>
        </p:txBody>
      </p:sp>
      <p:sp>
        <p:nvSpPr>
          <p:cNvPr id="196" name="Google Shape;196;p8"/>
          <p:cNvSpPr txBox="1"/>
          <p:nvPr/>
        </p:nvSpPr>
        <p:spPr>
          <a:xfrm>
            <a:off x="3615417" y="3238932"/>
            <a:ext cx="228600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0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도서관</a:t>
            </a:r>
            <a:endParaRPr/>
          </a:p>
        </p:txBody>
      </p:sp>
      <p:pic>
        <p:nvPicPr>
          <p:cNvPr id="197" name="Google Shape;197;p8"/>
          <p:cNvPicPr preferRelativeResize="0"/>
          <p:nvPr/>
        </p:nvPicPr>
        <p:blipFill rotWithShape="1">
          <a:blip r:embed="rId6">
            <a:alphaModFix/>
          </a:blip>
          <a:srcRect l="33" r="32"/>
          <a:stretch/>
        </p:blipFill>
        <p:spPr>
          <a:xfrm>
            <a:off x="862965" y="4367933"/>
            <a:ext cx="2270760" cy="1514475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8"/>
          <p:cNvSpPr txBox="1"/>
          <p:nvPr/>
        </p:nvSpPr>
        <p:spPr>
          <a:xfrm>
            <a:off x="837340" y="6022790"/>
            <a:ext cx="229230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0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지역 도로</a:t>
            </a:r>
            <a:endParaRPr/>
          </a:p>
        </p:txBody>
      </p:sp>
      <p:pic>
        <p:nvPicPr>
          <p:cNvPr id="199" name="Google Shape;199;p8" descr="A garbage truck on the street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 l="6702" t="4649" r="10813" b="2667"/>
          <a:stretch/>
        </p:blipFill>
        <p:spPr>
          <a:xfrm>
            <a:off x="837340" y="1619400"/>
            <a:ext cx="2292302" cy="1448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8"/>
          <p:cNvPicPr preferRelativeResize="0"/>
          <p:nvPr/>
        </p:nvPicPr>
        <p:blipFill rotWithShape="1">
          <a:blip r:embed="rId8">
            <a:alphaModFix/>
          </a:blip>
          <a:srcRect t="4501" b="4500"/>
          <a:stretch/>
        </p:blipFill>
        <p:spPr>
          <a:xfrm>
            <a:off x="3615418" y="4367933"/>
            <a:ext cx="2286000" cy="1484759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8"/>
          <p:cNvSpPr txBox="1"/>
          <p:nvPr/>
        </p:nvSpPr>
        <p:spPr>
          <a:xfrm>
            <a:off x="3615417" y="6022790"/>
            <a:ext cx="228600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0" i="0" u="none" strike="noStrike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거리 표지판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9"/>
          <p:cNvSpPr txBox="1"/>
          <p:nvPr/>
        </p:nvSpPr>
        <p:spPr>
          <a:xfrm>
            <a:off x="1143000" y="772880"/>
            <a:ext cx="6015681" cy="135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Malgun Gothic"/>
              <a:buNone/>
            </a:pPr>
            <a:r>
              <a:rPr lang="ko" sz="4400" b="0" i="0" u="none" strike="noStrik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rPr>
              <a:t>누가 등록할 수 있나요?</a:t>
            </a:r>
            <a:endParaRPr/>
          </a:p>
        </p:txBody>
      </p:sp>
      <p:sp>
        <p:nvSpPr>
          <p:cNvPr id="207" name="Google Shape;207;p9"/>
          <p:cNvSpPr txBox="1"/>
          <p:nvPr/>
        </p:nvSpPr>
        <p:spPr>
          <a:xfrm>
            <a:off x="6730314" y="2204720"/>
            <a:ext cx="4862246" cy="3963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None/>
            </a:pPr>
            <a:r>
              <a:rPr lang="ko" sz="2200" b="0" i="0" u="none" strike="noStrike" dirty="0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rPr>
              <a:t>선거에 투표하려면 등록해야 합니다.</a:t>
            </a:r>
            <a:endParaRPr dirty="0"/>
          </a:p>
          <a:p>
            <a:pPr marL="45720" marR="0" lvl="0" indent="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None/>
            </a:pPr>
            <a:endParaRPr sz="22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18288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</a:pPr>
            <a:r>
              <a:rPr lang="ko" sz="2200" b="0" i="0" u="none" strike="noStrike" dirty="0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rPr>
              <a:t>등록하려면 다음에 해당되어야 합니다:</a:t>
            </a:r>
            <a:endParaRPr dirty="0"/>
          </a:p>
          <a:p>
            <a:pPr marL="457200" marR="0" lvl="1" indent="-18288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</a:pPr>
            <a:r>
              <a:rPr lang="ko" sz="2000" b="0" i="0" u="none" strike="noStrike" cap="none" dirty="0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rPr>
              <a:t>호주 시민권자,</a:t>
            </a:r>
            <a:endParaRPr dirty="0"/>
          </a:p>
          <a:p>
            <a:pPr marL="457200" marR="0" lvl="1" indent="-18288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</a:pPr>
            <a:r>
              <a:rPr lang="ko" sz="2000" b="0" i="0" u="none" strike="noStrike" cap="none" dirty="0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rPr>
              <a:t>만 18세 이상, 그리고</a:t>
            </a:r>
            <a:endParaRPr dirty="0"/>
          </a:p>
          <a:p>
            <a:pPr marL="45720" marR="0" lvl="0" indent="0" algn="l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None/>
            </a:pPr>
            <a:endParaRPr sz="22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18288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</a:pPr>
            <a:r>
              <a:rPr lang="ko" sz="2200" b="0" i="0" u="none" strike="noStrike" dirty="0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rPr>
              <a:t>만 16세 또는 17세인 경우 지금 등록하여 18세가 되면 투표할 수 있습니다.</a:t>
            </a:r>
            <a:endParaRPr dirty="0"/>
          </a:p>
        </p:txBody>
      </p:sp>
      <p:pic>
        <p:nvPicPr>
          <p:cNvPr id="208" name="Google Shape;208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23657" y="2412213"/>
            <a:ext cx="4672343" cy="31148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AEC Brand colours">
      <a:dk1>
        <a:srgbClr val="404042"/>
      </a:dk1>
      <a:lt1>
        <a:srgbClr val="FFFFFF"/>
      </a:lt1>
      <a:dk2>
        <a:srgbClr val="632E62"/>
      </a:dk2>
      <a:lt2>
        <a:srgbClr val="E6E6E6"/>
      </a:lt2>
      <a:accent1>
        <a:srgbClr val="6E267B"/>
      </a:accent1>
      <a:accent2>
        <a:srgbClr val="AF1685"/>
      </a:accent2>
      <a:accent3>
        <a:srgbClr val="888B8D"/>
      </a:accent3>
      <a:accent4>
        <a:srgbClr val="009CDE"/>
      </a:accent4>
      <a:accent5>
        <a:srgbClr val="003591"/>
      </a:accent5>
      <a:accent6>
        <a:srgbClr val="FFFFFF"/>
      </a:accent6>
      <a:hlink>
        <a:srgbClr val="0066FF"/>
      </a:hlink>
      <a:folHlink>
        <a:srgbClr val="6666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asis">
  <a:themeElements>
    <a:clrScheme name="AEC Brand colours">
      <a:dk1>
        <a:srgbClr val="404042"/>
      </a:dk1>
      <a:lt1>
        <a:srgbClr val="FFFFFF"/>
      </a:lt1>
      <a:dk2>
        <a:srgbClr val="632E62"/>
      </a:dk2>
      <a:lt2>
        <a:srgbClr val="E6E6E6"/>
      </a:lt2>
      <a:accent1>
        <a:srgbClr val="6E267B"/>
      </a:accent1>
      <a:accent2>
        <a:srgbClr val="AF1685"/>
      </a:accent2>
      <a:accent3>
        <a:srgbClr val="888B8D"/>
      </a:accent3>
      <a:accent4>
        <a:srgbClr val="009CDE"/>
      </a:accent4>
      <a:accent5>
        <a:srgbClr val="003591"/>
      </a:accent5>
      <a:accent6>
        <a:srgbClr val="FFFFFF"/>
      </a:accent6>
      <a:hlink>
        <a:srgbClr val="0066FF"/>
      </a:hlink>
      <a:folHlink>
        <a:srgbClr val="6666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0D352D0CFCEC4D96D5B17170B1702A" ma:contentTypeVersion="13" ma:contentTypeDescription="Create a new document." ma:contentTypeScope="" ma:versionID="9a084569f43da4c87009ce5286ab7e82">
  <xsd:schema xmlns:xsd="http://www.w3.org/2001/XMLSchema" xmlns:xs="http://www.w3.org/2001/XMLSchema" xmlns:p="http://schemas.microsoft.com/office/2006/metadata/properties" xmlns:ns2="01c2c77a-982f-4476-ba10-268619503053" xmlns:ns3="929f8256-53ba-4be8-8423-420553242c5d" targetNamespace="http://schemas.microsoft.com/office/2006/metadata/properties" ma:root="true" ma:fieldsID="9c704558ac762c902992d572cf0a90be" ns2:_="" ns3:_="">
    <xsd:import namespace="01c2c77a-982f-4476-ba10-268619503053"/>
    <xsd:import namespace="929f8256-53ba-4be8-8423-420553242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2c77a-982f-4476-ba10-2686195030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7a5e402-6aca-4b07-a8c8-bb1ed2e828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9f8256-53ba-4be8-8423-420553242c5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ffb4e84-6c02-4895-94ed-41a9aca4619d}" ma:internalName="TaxCatchAll" ma:showField="CatchAllData" ma:web="929f8256-53ba-4be8-8423-420553242c5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c2c77a-982f-4476-ba10-268619503053">
      <Terms xmlns="http://schemas.microsoft.com/office/infopath/2007/PartnerControls"/>
    </lcf76f155ced4ddcb4097134ff3c332f>
    <TaxCatchAll xmlns="929f8256-53ba-4be8-8423-420553242c5d" xsi:nil="true"/>
  </documentManagement>
</p:properties>
</file>

<file path=customXml/itemProps1.xml><?xml version="1.0" encoding="utf-8"?>
<ds:datastoreItem xmlns:ds="http://schemas.openxmlformats.org/officeDocument/2006/customXml" ds:itemID="{F2FE5B26-6FF9-455C-8896-E3035289D00A}"/>
</file>

<file path=customXml/itemProps2.xml><?xml version="1.0" encoding="utf-8"?>
<ds:datastoreItem xmlns:ds="http://schemas.openxmlformats.org/officeDocument/2006/customXml" ds:itemID="{055F07EB-B173-4287-8AE5-EAA587C0B056}"/>
</file>

<file path=customXml/itemProps3.xml><?xml version="1.0" encoding="utf-8"?>
<ds:datastoreItem xmlns:ds="http://schemas.openxmlformats.org/officeDocument/2006/customXml" ds:itemID="{1EC96D06-1A71-4120-8675-404853C51CF9}"/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802</Words>
  <Application>Microsoft Office PowerPoint</Application>
  <PresentationFormat>Widescreen</PresentationFormat>
  <Paragraphs>141</Paragraphs>
  <Slides>20</Slides>
  <Notes>20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Helvetica Neue</vt:lpstr>
      <vt:lpstr>Arial</vt:lpstr>
      <vt:lpstr>Calibri</vt:lpstr>
      <vt:lpstr>Courier New</vt:lpstr>
      <vt:lpstr>Helvetica Neue Light</vt:lpstr>
      <vt:lpstr>Malgun Gothic</vt:lpstr>
      <vt:lpstr>Corbel</vt:lpstr>
      <vt:lpstr>Basis</vt:lpstr>
      <vt:lpstr>Basis</vt:lpstr>
      <vt:lpstr>환영합니다</vt:lpstr>
      <vt:lpstr>PowerPoint Presentation</vt:lpstr>
      <vt:lpstr>왜 투표를 하는가?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Nell Rooney</dc:creator>
  <cp:lastModifiedBy>JFL</cp:lastModifiedBy>
  <cp:revision>14</cp:revision>
  <dcterms:created xsi:type="dcterms:W3CDTF">2023-04-03T05:16:48Z</dcterms:created>
  <dcterms:modified xsi:type="dcterms:W3CDTF">2025-02-04T05:30:18Z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bfd5943-f87e-40ae-9ab7-ca0a2fbb12c2_ActionId">
    <vt:lpwstr>c149378a-d7d9-4f44-aa93-3a4ebb4fdd17</vt:lpwstr>
  </property>
  <property fmtid="{D5CDD505-2E9C-101B-9397-08002B2CF9AE}" pid="3" name="MSIP_Label_cbfd5943-f87e-40ae-9ab7-ca0a2fbb12c2_ContentBits">
    <vt:lpwstr>0</vt:lpwstr>
  </property>
  <property fmtid="{D5CDD505-2E9C-101B-9397-08002B2CF9AE}" pid="4" name="MSIP_Label_cbfd5943-f87e-40ae-9ab7-ca0a2fbb12c2_Enabled">
    <vt:lpwstr>true</vt:lpwstr>
  </property>
  <property fmtid="{D5CDD505-2E9C-101B-9397-08002B2CF9AE}" pid="5" name="MSIP_Label_cbfd5943-f87e-40ae-9ab7-ca0a2fbb12c2_Method">
    <vt:lpwstr>Privileged</vt:lpwstr>
  </property>
  <property fmtid="{D5CDD505-2E9C-101B-9397-08002B2CF9AE}" pid="6" name="MSIP_Label_cbfd5943-f87e-40ae-9ab7-ca0a2fbb12c2_Name">
    <vt:lpwstr>OFFICIAL</vt:lpwstr>
  </property>
  <property fmtid="{D5CDD505-2E9C-101B-9397-08002B2CF9AE}" pid="7" name="MSIP_Label_cbfd5943-f87e-40ae-9ab7-ca0a2fbb12c2_SetDate">
    <vt:lpwstr>2023-04-02T08:35:03Z</vt:lpwstr>
  </property>
  <property fmtid="{D5CDD505-2E9C-101B-9397-08002B2CF9AE}" pid="8" name="MSIP_Label_cbfd5943-f87e-40ae-9ab7-ca0a2fbb12c2_SiteId">
    <vt:lpwstr>c1eefc4f-a78a-4616-a218-48ba01757af3</vt:lpwstr>
  </property>
  <property fmtid="{D5CDD505-2E9C-101B-9397-08002B2CF9AE}" pid="9" name="Objective-Caveats">
    <vt:lpwstr/>
  </property>
  <property fmtid="{D5CDD505-2E9C-101B-9397-08002B2CF9AE}" pid="10" name="Objective-Classification">
    <vt:lpwstr>OFFICIAL</vt:lpwstr>
  </property>
  <property fmtid="{D5CDD505-2E9C-101B-9397-08002B2CF9AE}" pid="11" name="Objective-CreationStamp">
    <vt:filetime>2024-03-08T02:47:11Z</vt:filetime>
  </property>
  <property fmtid="{D5CDD505-2E9C-101B-9397-08002B2CF9AE}" pid="12" name="Objective-DatePublished">
    <vt:filetime>2024-07-29T23:58:58Z</vt:filetime>
  </property>
  <property fmtid="{D5CDD505-2E9C-101B-9397-08002B2CF9AE}" pid="13" name="Objective-Description">
    <vt:lpwstr/>
  </property>
  <property fmtid="{D5CDD505-2E9C-101B-9397-08002B2CF9AE}" pid="14" name="Objective-FileNumber">
    <vt:lpwstr>2023/10462</vt:lpwstr>
  </property>
  <property fmtid="{D5CDD505-2E9C-101B-9397-08002B2CF9AE}" pid="15" name="Objective-Id">
    <vt:lpwstr>A4376158</vt:lpwstr>
  </property>
  <property fmtid="{D5CDD505-2E9C-101B-9397-08002B2CF9AE}" pid="16" name="Objective-IsApproved">
    <vt:bool>false</vt:bool>
  </property>
  <property fmtid="{D5CDD505-2E9C-101B-9397-08002B2CF9AE}" pid="17" name="Objective-IsPublished">
    <vt:bool>true</vt:bool>
  </property>
  <property fmtid="{D5CDD505-2E9C-101B-9397-08002B2CF9AE}" pid="18" name="Objective-ModificationStamp">
    <vt:filetime>2024-07-29T23:58:58Z</vt:filetime>
  </property>
  <property fmtid="{D5CDD505-2E9C-101B-9397-08002B2CF9AE}" pid="19" name="Objective-Owner">
    <vt:lpwstr>Nell Rooney</vt:lpwstr>
  </property>
  <property fmtid="{D5CDD505-2E9C-101B-9397-08002B2CF9AE}" pid="20" name="Objective-Parent">
    <vt:lpwstr>External Provider - CALD electoral education</vt:lpwstr>
  </property>
  <property fmtid="{D5CDD505-2E9C-101B-9397-08002B2CF9AE}" pid="21" name="Objective-Path">
    <vt:lpwstr>Objective Global Folder:AEC File Plan:Deputy Electoral Commissioner:Communications, Education and Engagement Branch:Electoral Education:Community Education:Electoral Education:CALD:External Provider - CALD electoral education</vt:lpwstr>
  </property>
  <property fmtid="{D5CDD505-2E9C-101B-9397-08002B2CF9AE}" pid="22" name="Objective-State">
    <vt:lpwstr>Published</vt:lpwstr>
  </property>
  <property fmtid="{D5CDD505-2E9C-101B-9397-08002B2CF9AE}" pid="23" name="Objective-Title">
    <vt:lpwstr>Presentation - External Provider - CALD electoral education</vt:lpwstr>
  </property>
  <property fmtid="{D5CDD505-2E9C-101B-9397-08002B2CF9AE}" pid="24" name="Objective-Version">
    <vt:lpwstr>2.0</vt:lpwstr>
  </property>
  <property fmtid="{D5CDD505-2E9C-101B-9397-08002B2CF9AE}" pid="25" name="Objective-VersionComment">
    <vt:lpwstr/>
  </property>
  <property fmtid="{D5CDD505-2E9C-101B-9397-08002B2CF9AE}" pid="26" name="Objective-VersionId">
    <vt:lpwstr>vA6381512</vt:lpwstr>
  </property>
  <property fmtid="{D5CDD505-2E9C-101B-9397-08002B2CF9AE}" pid="27" name="Objective-VersionNumber">
    <vt:r8>15</vt:r8>
  </property>
  <property fmtid="{D5CDD505-2E9C-101B-9397-08002B2CF9AE}" pid="28" name="ContentTypeId">
    <vt:lpwstr>0x010100650D352D0CFCEC4D96D5B17170B1702A</vt:lpwstr>
  </property>
</Properties>
</file>